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96"/>
  </p:notesMasterIdLst>
  <p:sldIdLst>
    <p:sldId id="256" r:id="rId5"/>
    <p:sldId id="305" r:id="rId6"/>
    <p:sldId id="257" r:id="rId7"/>
    <p:sldId id="258" r:id="rId8"/>
    <p:sldId id="306" r:id="rId9"/>
    <p:sldId id="302" r:id="rId10"/>
    <p:sldId id="303" r:id="rId11"/>
    <p:sldId id="304" r:id="rId12"/>
    <p:sldId id="307" r:id="rId13"/>
    <p:sldId id="308" r:id="rId14"/>
    <p:sldId id="309" r:id="rId15"/>
    <p:sldId id="310" r:id="rId16"/>
    <p:sldId id="311" r:id="rId17"/>
    <p:sldId id="312" r:id="rId18"/>
    <p:sldId id="313" r:id="rId19"/>
    <p:sldId id="314" r:id="rId20"/>
    <p:sldId id="315" r:id="rId21"/>
    <p:sldId id="316" r:id="rId22"/>
    <p:sldId id="317" r:id="rId23"/>
    <p:sldId id="319" r:id="rId24"/>
    <p:sldId id="320" r:id="rId25"/>
    <p:sldId id="321" r:id="rId26"/>
    <p:sldId id="318" r:id="rId27"/>
    <p:sldId id="322" r:id="rId28"/>
    <p:sldId id="323" r:id="rId29"/>
    <p:sldId id="324" r:id="rId30"/>
    <p:sldId id="325" r:id="rId31"/>
    <p:sldId id="326" r:id="rId32"/>
    <p:sldId id="327" r:id="rId33"/>
    <p:sldId id="328" r:id="rId34"/>
    <p:sldId id="329" r:id="rId35"/>
    <p:sldId id="330" r:id="rId36"/>
    <p:sldId id="331" r:id="rId37"/>
    <p:sldId id="333" r:id="rId38"/>
    <p:sldId id="332"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3" r:id="rId78"/>
    <p:sldId id="372" r:id="rId79"/>
    <p:sldId id="374" r:id="rId80"/>
    <p:sldId id="375" r:id="rId81"/>
    <p:sldId id="376" r:id="rId82"/>
    <p:sldId id="377" r:id="rId83"/>
    <p:sldId id="378" r:id="rId84"/>
    <p:sldId id="379" r:id="rId85"/>
    <p:sldId id="380" r:id="rId86"/>
    <p:sldId id="381" r:id="rId87"/>
    <p:sldId id="382" r:id="rId88"/>
    <p:sldId id="383" r:id="rId89"/>
    <p:sldId id="384" r:id="rId90"/>
    <p:sldId id="386" r:id="rId91"/>
    <p:sldId id="385" r:id="rId92"/>
    <p:sldId id="387" r:id="rId93"/>
    <p:sldId id="388" r:id="rId94"/>
    <p:sldId id="389" r:id="rId95"/>
    <p:sldId id="390" r:id="rId96"/>
    <p:sldId id="391" r:id="rId97"/>
    <p:sldId id="392" r:id="rId98"/>
    <p:sldId id="393" r:id="rId99"/>
    <p:sldId id="395" r:id="rId100"/>
    <p:sldId id="396" r:id="rId101"/>
    <p:sldId id="398" r:id="rId102"/>
    <p:sldId id="397" r:id="rId103"/>
    <p:sldId id="399"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6" r:id="rId130"/>
    <p:sldId id="427" r:id="rId131"/>
    <p:sldId id="428" r:id="rId132"/>
    <p:sldId id="429" r:id="rId133"/>
    <p:sldId id="430" r:id="rId134"/>
    <p:sldId id="431" r:id="rId135"/>
    <p:sldId id="432" r:id="rId136"/>
    <p:sldId id="433" r:id="rId137"/>
    <p:sldId id="434" r:id="rId138"/>
    <p:sldId id="435" r:id="rId139"/>
    <p:sldId id="436" r:id="rId140"/>
    <p:sldId id="437" r:id="rId141"/>
    <p:sldId id="438" r:id="rId142"/>
    <p:sldId id="441" r:id="rId143"/>
    <p:sldId id="439" r:id="rId144"/>
    <p:sldId id="440" r:id="rId145"/>
    <p:sldId id="442" r:id="rId146"/>
    <p:sldId id="443" r:id="rId147"/>
    <p:sldId id="444" r:id="rId148"/>
    <p:sldId id="445" r:id="rId149"/>
    <p:sldId id="446" r:id="rId150"/>
    <p:sldId id="447" r:id="rId151"/>
    <p:sldId id="449" r:id="rId152"/>
    <p:sldId id="448" r:id="rId153"/>
    <p:sldId id="450" r:id="rId154"/>
    <p:sldId id="452" r:id="rId155"/>
    <p:sldId id="453" r:id="rId156"/>
    <p:sldId id="451" r:id="rId157"/>
    <p:sldId id="454" r:id="rId158"/>
    <p:sldId id="455" r:id="rId159"/>
    <p:sldId id="456" r:id="rId160"/>
    <p:sldId id="457" r:id="rId161"/>
    <p:sldId id="458" r:id="rId162"/>
    <p:sldId id="459" r:id="rId163"/>
    <p:sldId id="464" r:id="rId164"/>
    <p:sldId id="460" r:id="rId165"/>
    <p:sldId id="461" r:id="rId166"/>
    <p:sldId id="465" r:id="rId167"/>
    <p:sldId id="462" r:id="rId168"/>
    <p:sldId id="463" r:id="rId169"/>
    <p:sldId id="466" r:id="rId170"/>
    <p:sldId id="467" r:id="rId171"/>
    <p:sldId id="468" r:id="rId172"/>
    <p:sldId id="469" r:id="rId173"/>
    <p:sldId id="470" r:id="rId174"/>
    <p:sldId id="471" r:id="rId175"/>
    <p:sldId id="472" r:id="rId176"/>
    <p:sldId id="473" r:id="rId177"/>
    <p:sldId id="474" r:id="rId178"/>
    <p:sldId id="475" r:id="rId179"/>
    <p:sldId id="477" r:id="rId180"/>
    <p:sldId id="478" r:id="rId181"/>
    <p:sldId id="479" r:id="rId182"/>
    <p:sldId id="480" r:id="rId183"/>
    <p:sldId id="482" r:id="rId184"/>
    <p:sldId id="481" r:id="rId185"/>
    <p:sldId id="483" r:id="rId186"/>
    <p:sldId id="484" r:id="rId187"/>
    <p:sldId id="485" r:id="rId188"/>
    <p:sldId id="486" r:id="rId189"/>
    <p:sldId id="487" r:id="rId190"/>
    <p:sldId id="488" r:id="rId191"/>
    <p:sldId id="489" r:id="rId192"/>
    <p:sldId id="490" r:id="rId193"/>
    <p:sldId id="491" r:id="rId194"/>
    <p:sldId id="267" r:id="rId195"/>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525"/>
    <a:srgbClr val="132831"/>
    <a:srgbClr val="311E21"/>
    <a:srgbClr val="37413B"/>
    <a:srgbClr val="E73A1C"/>
    <a:srgbClr val="ABABAB"/>
    <a:srgbClr val="868686"/>
    <a:srgbClr val="626262"/>
    <a:srgbClr val="414141"/>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07" autoAdjust="0"/>
    <p:restoredTop sz="93308"/>
  </p:normalViewPr>
  <p:slideViewPr>
    <p:cSldViewPr snapToGrid="0" snapToObjects="1">
      <p:cViewPr varScale="1">
        <p:scale>
          <a:sx n="94" d="100"/>
          <a:sy n="94" d="100"/>
        </p:scale>
        <p:origin x="-112" y="-480"/>
      </p:cViewPr>
      <p:guideLst>
        <p:guide orient="horz" pos="2160"/>
        <p:guide pos="3841"/>
      </p:guideLst>
    </p:cSldViewPr>
  </p:slideViewPr>
  <p:notesTextViewPr>
    <p:cViewPr>
      <p:scale>
        <a:sx n="100" d="100"/>
        <a:sy n="100" d="100"/>
      </p:scale>
      <p:origin x="0" y="0"/>
    </p:cViewPr>
  </p:notesTextViewPr>
  <p:sorterViewPr>
    <p:cViewPr>
      <p:scale>
        <a:sx n="149" d="100"/>
        <a:sy n="149" d="100"/>
      </p:scale>
      <p:origin x="0" y="6223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notesMaster" Target="notesMasters/notesMaster1.xml"/><Relationship Id="rId197" Type="http://schemas.openxmlformats.org/officeDocument/2006/relationships/printerSettings" Target="printerSettings/printerSettings1.bin"/><Relationship Id="rId198" Type="http://schemas.openxmlformats.org/officeDocument/2006/relationships/presProps" Target="presProps.xml"/><Relationship Id="rId199" Type="http://schemas.openxmlformats.org/officeDocument/2006/relationships/viewProps" Target="viewProps.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200" Type="http://schemas.openxmlformats.org/officeDocument/2006/relationships/theme" Target="theme/theme1.xml"/><Relationship Id="rId201"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A60A4-BF96-CF41-A1B3-E3F3623CC63B}" type="datetimeFigureOut">
              <a:rPr kumimoji="1" lang="zh-CN" altLang="en-US" smtClean="0"/>
              <a:t>16/10/31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B2C51-1261-5B47-A110-4904E1A866A8}" type="slidenum">
              <a:rPr kumimoji="1" lang="zh-CN" altLang="en-US" smtClean="0"/>
              <a:t>‹#›</a:t>
            </a:fld>
            <a:endParaRPr kumimoji="1" lang="zh-CN" altLang="en-US"/>
          </a:p>
        </p:txBody>
      </p:sp>
    </p:spTree>
    <p:extLst>
      <p:ext uri="{BB962C8B-B14F-4D97-AF65-F5344CB8AC3E}">
        <p14:creationId xmlns:p14="http://schemas.microsoft.com/office/powerpoint/2010/main" val="1176911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129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139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149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159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169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109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179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182</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183</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184</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185</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186</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187</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188</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189</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190</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DB2C51-1261-5B47-A110-4904E1A866A8}" type="slidenum">
              <a:rPr kumimoji="1" lang="zh-CN" altLang="en-US" smtClean="0"/>
              <a:t>111</a:t>
            </a:fld>
            <a:endParaRPr kumimoji="1" lang="zh-CN" altLang="en-US"/>
          </a:p>
        </p:txBody>
      </p:sp>
    </p:spTree>
    <p:extLst>
      <p:ext uri="{BB962C8B-B14F-4D97-AF65-F5344CB8AC3E}">
        <p14:creationId xmlns:p14="http://schemas.microsoft.com/office/powerpoint/2010/main" val="1275312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26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440663" y="759873"/>
            <a:ext cx="671979" cy="379642"/>
          </a:xfrm>
          <a:prstGeom prst="rect">
            <a:avLst/>
          </a:prstGeom>
        </p:spPr>
        <p:txBody>
          <a:bodyPr wrap="none">
            <a:spAutoFit/>
          </a:bodyPr>
          <a:lstStyle/>
          <a:p>
            <a:r>
              <a:rPr lang="zh-CN" altLang="en-US" sz="1867" dirty="0" smtClean="0">
                <a:solidFill>
                  <a:srgbClr val="FFFFFF"/>
                </a:solidFill>
                <a:latin typeface="Segoe UI Light"/>
                <a:ea typeface="微软雅黑"/>
                <a:cs typeface="Segoe UI Light"/>
              </a:rPr>
              <a:t>标注</a:t>
            </a:r>
            <a:endParaRPr lang="zh-CN" altLang="en-US" sz="1867" dirty="0">
              <a:solidFill>
                <a:srgbClr val="FFFFFF"/>
              </a:solidFill>
              <a:latin typeface="Segoe UI Light"/>
              <a:ea typeface="微软雅黑"/>
              <a:cs typeface="Segoe UI Light"/>
            </a:endParaRPr>
          </a:p>
        </p:txBody>
      </p:sp>
      <p:sp>
        <p:nvSpPr>
          <p:cNvPr id="4" name="矩形 3"/>
          <p:cNvSpPr/>
          <p:nvPr userDrawn="1"/>
        </p:nvSpPr>
        <p:spPr>
          <a:xfrm>
            <a:off x="2858045" y="841952"/>
            <a:ext cx="1336033" cy="3282150"/>
          </a:xfrm>
          <a:prstGeom prst="rect">
            <a:avLst/>
          </a:prstGeom>
        </p:spPr>
        <p:txBody>
          <a:bodyPr wrap="square">
            <a:spAutoFit/>
          </a:bodyPr>
          <a:lstStyle/>
          <a:p>
            <a:pPr>
              <a:lnSpc>
                <a:spcPct val="130000"/>
              </a:lnSpc>
            </a:pPr>
            <a:r>
              <a:rPr lang="zh-CN" altLang="en-US" sz="1333" dirty="0" smtClean="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r>
              <a:rPr lang="zh-CN" altLang="en-US" sz="1333" dirty="0" smtClean="0">
                <a:solidFill>
                  <a:srgbClr val="FFFFFF"/>
                </a:solidFill>
                <a:latin typeface="Segoe UI Light"/>
                <a:ea typeface="微软雅黑"/>
                <a:cs typeface="Segoe UI Light"/>
              </a:rPr>
              <a:t>行距</a:t>
            </a:r>
            <a:endParaRPr lang="en-US" altLang="zh-CN" sz="1333" dirty="0" smtClean="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smtClean="0">
                <a:solidFill>
                  <a:srgbClr val="FFFFFF"/>
                </a:solidFill>
                <a:latin typeface="Segoe UI Light"/>
                <a:ea typeface="微软雅黑"/>
                <a:cs typeface="Segoe UI Light"/>
              </a:rPr>
              <a:t>背景图片出处</a:t>
            </a: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smtClean="0">
              <a:solidFill>
                <a:srgbClr val="FFFFFF"/>
              </a:solidFill>
              <a:latin typeface="Segoe UI Light"/>
              <a:ea typeface="微软雅黑"/>
              <a:cs typeface="Segoe UI Light"/>
            </a:endParaRPr>
          </a:p>
          <a:p>
            <a:pPr>
              <a:lnSpc>
                <a:spcPct val="130000"/>
              </a:lnSpc>
            </a:pPr>
            <a:r>
              <a:rPr lang="zh-CN" altLang="en-US" sz="1333" dirty="0" smtClean="0">
                <a:solidFill>
                  <a:srgbClr val="FFFFFF"/>
                </a:solidFill>
                <a:latin typeface="Segoe UI Light"/>
                <a:ea typeface="微软雅黑"/>
                <a:cs typeface="Segoe UI Light"/>
              </a:rPr>
              <a:t>声明</a:t>
            </a:r>
            <a:endParaRPr lang="en-US" altLang="zh-CN" sz="1333" dirty="0" smtClean="0">
              <a:solidFill>
                <a:srgbClr val="FFFFFF"/>
              </a:solidFill>
              <a:latin typeface="Segoe UI Light"/>
              <a:ea typeface="微软雅黑"/>
              <a:cs typeface="Segoe UI Light"/>
            </a:endParaRPr>
          </a:p>
        </p:txBody>
      </p:sp>
      <p:sp>
        <p:nvSpPr>
          <p:cNvPr id="5" name="矩形 4"/>
          <p:cNvSpPr/>
          <p:nvPr userDrawn="1"/>
        </p:nvSpPr>
        <p:spPr>
          <a:xfrm>
            <a:off x="4395623" y="841952"/>
            <a:ext cx="3612598" cy="3815495"/>
          </a:xfrm>
          <a:prstGeom prst="rect">
            <a:avLst/>
          </a:prstGeom>
        </p:spPr>
        <p:txBody>
          <a:bodyPr wrap="square">
            <a:spAutoFit/>
          </a:bodyPr>
          <a:lstStyle/>
          <a:p>
            <a:pPr>
              <a:lnSpc>
                <a:spcPct val="130000"/>
              </a:lnSpc>
            </a:pPr>
            <a:r>
              <a:rPr lang="zh-CN" altLang="en-US" sz="1333" dirty="0" smtClean="0">
                <a:solidFill>
                  <a:srgbClr val="FFFFFF"/>
                </a:solidFill>
                <a:latin typeface="Segoe UI Light"/>
                <a:ea typeface="微软雅黑"/>
                <a:cs typeface="Segoe UI Light"/>
              </a:rPr>
              <a:t>英文 </a:t>
            </a:r>
            <a:r>
              <a:rPr lang="en-US" altLang="zh-CN" sz="1333" dirty="0">
                <a:solidFill>
                  <a:srgbClr val="FFFFFF"/>
                </a:solidFill>
                <a:latin typeface="Segoe UI Light"/>
                <a:cs typeface="Segoe UI Light"/>
              </a:rPr>
              <a:t>Century </a:t>
            </a:r>
            <a:r>
              <a:rPr lang="en-US" altLang="zh-CN" sz="1333" dirty="0" smtClean="0">
                <a:solidFill>
                  <a:srgbClr val="FFFFFF"/>
                </a:solidFill>
                <a:latin typeface="Segoe UI Light"/>
                <a:cs typeface="Segoe UI Light"/>
              </a:rPr>
              <a:t>Gothic</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smtClean="0">
                <a:solidFill>
                  <a:srgbClr val="FFFFFF"/>
                </a:solidFill>
                <a:latin typeface="Segoe UI Light"/>
                <a:ea typeface="微软雅黑"/>
                <a:cs typeface="Segoe UI Light"/>
              </a:rPr>
              <a:t>中文 微软雅黑</a:t>
            </a:r>
            <a:endParaRPr lang="en-US" altLang="zh-CN" sz="1333" dirty="0" smtClean="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r>
              <a:rPr lang="zh-CN" altLang="en-US" sz="1333" dirty="0" smtClean="0">
                <a:solidFill>
                  <a:srgbClr val="FFFFFF"/>
                </a:solidFill>
                <a:latin typeface="Segoe UI Light"/>
                <a:ea typeface="微软雅黑"/>
                <a:cs typeface="Segoe UI Light"/>
              </a:rPr>
              <a:t>正文 </a:t>
            </a:r>
            <a:r>
              <a:rPr lang="en-US" altLang="zh-CN" sz="1333" dirty="0" smtClean="0">
                <a:solidFill>
                  <a:srgbClr val="FFFFFF"/>
                </a:solidFill>
                <a:latin typeface="Segoe UI Light"/>
                <a:ea typeface="微软雅黑"/>
                <a:cs typeface="Segoe UI Light"/>
              </a:rPr>
              <a:t>1.3</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smtClean="0">
              <a:solidFill>
                <a:srgbClr val="FFFFFF"/>
              </a:solidFill>
              <a:latin typeface="Segoe UI Light"/>
              <a:ea typeface="微软雅黑"/>
              <a:cs typeface="Segoe UI Light"/>
            </a:endParaRPr>
          </a:p>
          <a:p>
            <a:pPr>
              <a:lnSpc>
                <a:spcPct val="130000"/>
              </a:lnSpc>
            </a:pPr>
            <a:r>
              <a:rPr lang="en-US" altLang="zh-CN" sz="1333" dirty="0" err="1" smtClean="0">
                <a:solidFill>
                  <a:srgbClr val="FFFFFF"/>
                </a:solidFill>
                <a:latin typeface="Segoe UI Light"/>
                <a:ea typeface="微软雅黑"/>
                <a:cs typeface="Segoe UI Light"/>
              </a:rPr>
              <a:t>cn.bing.com</a:t>
            </a:r>
            <a:endParaRPr lang="zh-CN" altLang="en-US" sz="1333" dirty="0" smtClean="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smtClean="0">
              <a:solidFill>
                <a:srgbClr val="FFFFFF"/>
              </a:solidFill>
              <a:latin typeface="Segoe UI Light"/>
              <a:ea typeface="微软雅黑"/>
              <a:cs typeface="Segoe UI Light"/>
            </a:endParaRPr>
          </a:p>
          <a:p>
            <a:pPr>
              <a:lnSpc>
                <a:spcPct val="130000"/>
              </a:lnSpc>
            </a:pPr>
            <a:r>
              <a:rPr lang="zh-CN" altLang="en-US" sz="1333" dirty="0">
                <a:solidFill>
                  <a:prstClr val="white"/>
                </a:solidFill>
              </a:rPr>
              <a:t>互联网是一个开放共享的平台</a:t>
            </a:r>
          </a:p>
          <a:p>
            <a:pPr>
              <a:lnSpc>
                <a:spcPct val="130000"/>
              </a:lnSpc>
            </a:pPr>
            <a:r>
              <a:rPr kumimoji="1" lang="en-US" altLang="zh-CN" sz="1333" dirty="0" smtClean="0">
                <a:solidFill>
                  <a:prstClr val="white"/>
                </a:solidFill>
                <a:latin typeface="Segoe UI Light"/>
                <a:cs typeface="Segoe UI Light"/>
              </a:rPr>
              <a:t>OfficePLUS</a:t>
            </a:r>
            <a:r>
              <a:rPr kumimoji="1" lang="zh-CN" altLang="en-US" sz="1333" dirty="0" smtClean="0">
                <a:solidFill>
                  <a:prstClr val="white"/>
                </a:solidFill>
                <a:latin typeface="Segoe UI Light"/>
                <a:cs typeface="Segoe UI Light"/>
              </a:rPr>
              <a:t> </a:t>
            </a:r>
            <a:r>
              <a:rPr lang="zh-CN" altLang="en-US" sz="1333" dirty="0" smtClean="0">
                <a:solidFill>
                  <a:prstClr val="white"/>
                </a:solidFill>
              </a:rPr>
              <a:t>部分</a:t>
            </a:r>
            <a:r>
              <a:rPr lang="zh-CN" altLang="en-US" sz="1333" dirty="0">
                <a:solidFill>
                  <a:prstClr val="white"/>
                </a:solidFill>
              </a:rPr>
              <a:t>设计灵感与元素来源于网络</a:t>
            </a:r>
          </a:p>
          <a:p>
            <a:pPr>
              <a:lnSpc>
                <a:spcPct val="130000"/>
              </a:lnSpc>
            </a:pPr>
            <a:r>
              <a:rPr lang="zh-CN" altLang="en-US" sz="1333" dirty="0">
                <a:solidFill>
                  <a:prstClr val="white"/>
                </a:solidFill>
              </a:rPr>
              <a:t>如有建议请</a:t>
            </a:r>
            <a:r>
              <a:rPr lang="zh-CN" altLang="en-US" sz="1333" dirty="0" smtClean="0">
                <a:solidFill>
                  <a:prstClr val="white"/>
                </a:solidFill>
              </a:rPr>
              <a:t>联系 </a:t>
            </a:r>
            <a:r>
              <a:rPr lang="zh-CN" altLang="en-US" sz="1333" dirty="0" smtClean="0">
                <a:solidFill>
                  <a:prstClr val="white"/>
                </a:solidFill>
                <a:latin typeface="Segoe UI Light" charset="0"/>
                <a:ea typeface="Segoe UI Light" charset="0"/>
                <a:cs typeface="Segoe UI Light" charset="0"/>
              </a:rPr>
              <a:t>officeplus@microsoft.com</a:t>
            </a:r>
            <a:endParaRPr lang="en-US" altLang="zh-CN" sz="1333" dirty="0" smtClean="0">
              <a:solidFill>
                <a:srgbClr val="FFFFFF"/>
              </a:solidFill>
              <a:latin typeface="Segoe UI Light" charset="0"/>
              <a:ea typeface="Segoe UI Light" charset="0"/>
              <a:cs typeface="Segoe UI Light" charset="0"/>
            </a:endParaRPr>
          </a:p>
        </p:txBody>
      </p:sp>
      <p:sp>
        <p:nvSpPr>
          <p:cNvPr id="6" name="矩形 5"/>
          <p:cNvSpPr/>
          <p:nvPr userDrawn="1"/>
        </p:nvSpPr>
        <p:spPr>
          <a:xfrm>
            <a:off x="440661" y="182446"/>
            <a:ext cx="897022" cy="256532"/>
          </a:xfrm>
          <a:prstGeom prst="rect">
            <a:avLst/>
          </a:prstGeom>
        </p:spPr>
        <p:txBody>
          <a:bodyPr wrap="none">
            <a:spAutoFit/>
          </a:bodyPr>
          <a:lstStyle/>
          <a:p>
            <a:r>
              <a:rPr kumimoji="1" lang="en-US" altLang="zh-CN" sz="1067" dirty="0">
                <a:solidFill>
                  <a:prstClr val="white"/>
                </a:solidFill>
                <a:latin typeface="Segoe UI Light"/>
                <a:cs typeface="Segoe UI Light"/>
              </a:rPr>
              <a:t>OfficePLUS</a:t>
            </a:r>
            <a:endParaRPr lang="zh-CN" altLang="en-US" sz="1067" dirty="0">
              <a:solidFill>
                <a:schemeClr val="bg1"/>
              </a:solidFill>
              <a:latin typeface="Segoe UI Light"/>
              <a:cs typeface="Segoe UI Light"/>
            </a:endParaRPr>
          </a:p>
        </p:txBody>
      </p:sp>
    </p:spTree>
    <p:extLst>
      <p:ext uri="{BB962C8B-B14F-4D97-AF65-F5344CB8AC3E}">
        <p14:creationId xmlns:p14="http://schemas.microsoft.com/office/powerpoint/2010/main" val="386185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4" name="文本框 3"/>
          <p:cNvSpPr txBox="1"/>
          <p:nvPr userDrawn="1"/>
        </p:nvSpPr>
        <p:spPr>
          <a:xfrm>
            <a:off x="4141176" y="4093452"/>
            <a:ext cx="3300054" cy="297466"/>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7" name="图片 6">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200" y="2862560"/>
            <a:ext cx="3048000" cy="402336"/>
          </a:xfrm>
          <a:prstGeom prst="rect">
            <a:avLst/>
          </a:prstGeom>
        </p:spPr>
      </p:pic>
    </p:spTree>
    <p:extLst>
      <p:ext uri="{BB962C8B-B14F-4D97-AF65-F5344CB8AC3E}">
        <p14:creationId xmlns:p14="http://schemas.microsoft.com/office/powerpoint/2010/main" val="299972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dk1" tx1="lt1" bg2="dk2" tx2="lt2" accent1="accent1" accent2="accent2" accent3="accent3" accent4="accent4" accent5="accent5" accent6="accent6" hlink="hlink" folHlink="folHlink"/>
  <p:sldLayoutIdLst>
    <p:sldLayoutId id="2147493456" r:id="rId1"/>
    <p:sldLayoutId id="2147493457" r:id="rId2"/>
    <p:sldLayoutId id="2147493482" r:id="rId3"/>
    <p:sldLayoutId id="2147493483" r:id="rId4"/>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2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2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2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3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3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3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3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3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3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3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3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3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4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ReactiveX/RxJava/wik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rtTriumph/RxJavaDemo.gi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072853" y="1661408"/>
            <a:ext cx="6047900" cy="1200329"/>
          </a:xfrm>
          <a:prstGeom prst="rect">
            <a:avLst/>
          </a:prstGeom>
          <a:noFill/>
        </p:spPr>
        <p:txBody>
          <a:bodyPr wrap="none" rtlCol="0">
            <a:spAutoFit/>
          </a:bodyPr>
          <a:lstStyle/>
          <a:p>
            <a:pPr algn="ctr"/>
            <a:r>
              <a:rPr kumimoji="1" lang="en-US" altLang="zh-CN" sz="7200" b="1" dirty="0" smtClean="0">
                <a:solidFill>
                  <a:srgbClr val="FFFFFF"/>
                </a:solidFill>
                <a:latin typeface="+mj-ea"/>
                <a:ea typeface="+mj-ea"/>
              </a:rPr>
              <a:t>RxJava</a:t>
            </a:r>
            <a:r>
              <a:rPr kumimoji="1" lang="zh-CN" altLang="en-US" sz="7200" b="1" dirty="0">
                <a:solidFill>
                  <a:srgbClr val="FFFFFF"/>
                </a:solidFill>
                <a:latin typeface="+mj-ea"/>
                <a:ea typeface="+mj-ea"/>
              </a:rPr>
              <a:t> </a:t>
            </a:r>
            <a:r>
              <a:rPr kumimoji="1" lang="en-US" altLang="zh-CN" sz="7200" b="1" dirty="0" smtClean="0">
                <a:solidFill>
                  <a:srgbClr val="FFFFFF"/>
                </a:solidFill>
                <a:latin typeface="+mj-ea"/>
                <a:ea typeface="+mj-ea"/>
              </a:rPr>
              <a:t>Demo</a:t>
            </a:r>
          </a:p>
        </p:txBody>
      </p:sp>
      <p:sp>
        <p:nvSpPr>
          <p:cNvPr id="4" name="文本框 3"/>
          <p:cNvSpPr txBox="1"/>
          <p:nvPr/>
        </p:nvSpPr>
        <p:spPr>
          <a:xfrm>
            <a:off x="4982238" y="4740583"/>
            <a:ext cx="2237239" cy="369332"/>
          </a:xfrm>
          <a:prstGeom prst="rect">
            <a:avLst/>
          </a:prstGeom>
          <a:noFill/>
        </p:spPr>
        <p:txBody>
          <a:bodyPr wrap="square" rtlCol="0">
            <a:spAutoFit/>
          </a:bodyPr>
          <a:lstStyle/>
          <a:p>
            <a:pPr algn="dist"/>
            <a:r>
              <a:rPr lang="en-US" altLang="zh-CN" sz="1800" dirty="0" smtClean="0">
                <a:solidFill>
                  <a:srgbClr val="FFFFFF"/>
                </a:solidFill>
                <a:latin typeface="+mj-ea"/>
                <a:ea typeface="+mj-ea"/>
              </a:rPr>
              <a:t>IM Android </a:t>
            </a:r>
            <a:r>
              <a:rPr lang="zh-CN" altLang="en-US" sz="1800" dirty="0" smtClean="0">
                <a:solidFill>
                  <a:srgbClr val="FFFFFF"/>
                </a:solidFill>
                <a:latin typeface="+mj-ea"/>
                <a:ea typeface="+mj-ea"/>
              </a:rPr>
              <a:t>黄艺凯</a:t>
            </a:r>
            <a:endParaRPr lang="zh-CN" altLang="en-US" sz="1800" dirty="0">
              <a:solidFill>
                <a:srgbClr val="FFFFFF"/>
              </a:solidFill>
              <a:latin typeface="+mj-ea"/>
              <a:ea typeface="+mj-ea"/>
            </a:endParaRPr>
          </a:p>
        </p:txBody>
      </p:sp>
    </p:spTree>
    <p:extLst>
      <p:ext uri="{BB962C8B-B14F-4D97-AF65-F5344CB8AC3E}">
        <p14:creationId xmlns:p14="http://schemas.microsoft.com/office/powerpoint/2010/main" val="23621717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3943708" cy="707886"/>
          </a:xfrm>
          <a:prstGeom prst="rect">
            <a:avLst/>
          </a:prstGeom>
          <a:noFill/>
        </p:spPr>
        <p:txBody>
          <a:bodyPr wrap="none" rtlCol="0">
            <a:spAutoFit/>
          </a:bodyPr>
          <a:lstStyle/>
          <a:p>
            <a:r>
              <a:rPr lang="zh-CN" altLang="en-US" sz="4000" dirty="0" smtClean="0">
                <a:solidFill>
                  <a:srgbClr val="FFFFFF"/>
                </a:solidFill>
                <a:latin typeface="+mj-ea"/>
                <a:ea typeface="+mj-ea"/>
                <a:sym typeface="Wingdings"/>
              </a:rPr>
              <a:t>使用 </a:t>
            </a:r>
            <a:r>
              <a:rPr lang="en-US" altLang="zh-CN" sz="4000" dirty="0" smtClean="0">
                <a:solidFill>
                  <a:srgbClr val="FFFFFF"/>
                </a:solidFill>
                <a:latin typeface="+mj-ea"/>
                <a:ea typeface="+mj-ea"/>
                <a:sym typeface="Wingdings"/>
              </a:rPr>
              <a:t>Subscriber</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634219"/>
            <a:ext cx="10803230" cy="1706108"/>
          </a:xfrm>
          <a:prstGeom prst="rect">
            <a:avLst/>
          </a:prstGeom>
          <a:noFill/>
        </p:spPr>
        <p:txBody>
          <a:bodyPr wrap="square" rtlCol="0">
            <a:spAutoFit/>
          </a:bodyPr>
          <a:lstStyle/>
          <a:p>
            <a:pPr>
              <a:lnSpc>
                <a:spcPct val="120000"/>
              </a:lnSpc>
            </a:pPr>
            <a:r>
              <a:rPr lang="zh-CN" altLang="en-US" sz="2200" dirty="0" smtClean="0">
                <a:solidFill>
                  <a:srgbClr val="FFFFFF"/>
                </a:solidFill>
                <a:latin typeface="+mn-ea"/>
              </a:rPr>
              <a:t>当我们拥有一个</a:t>
            </a:r>
            <a:r>
              <a:rPr lang="zh-TW" altLang="en-US" sz="2200" dirty="0" smtClean="0">
                <a:solidFill>
                  <a:srgbClr val="FFFFFF"/>
                </a:solidFill>
                <a:latin typeface="+mn-ea"/>
              </a:rPr>
              <a:t> </a:t>
            </a:r>
            <a:r>
              <a:rPr lang="en-US" altLang="zh-TW" sz="2200" dirty="0">
                <a:solidFill>
                  <a:srgbClr val="FFFFFF"/>
                </a:solidFill>
                <a:latin typeface="+mn-ea"/>
              </a:rPr>
              <a:t>Observable </a:t>
            </a:r>
            <a:r>
              <a:rPr lang="zh-CN" altLang="en-US" sz="2200" dirty="0" smtClean="0">
                <a:solidFill>
                  <a:srgbClr val="FFFFFF"/>
                </a:solidFill>
                <a:latin typeface="+mn-ea"/>
              </a:rPr>
              <a:t>和一个</a:t>
            </a:r>
            <a:r>
              <a:rPr lang="zh-TW" altLang="en-US" sz="2200" dirty="0" smtClean="0">
                <a:solidFill>
                  <a:srgbClr val="FFFFFF"/>
                </a:solidFill>
                <a:latin typeface="+mn-ea"/>
              </a:rPr>
              <a:t> </a:t>
            </a:r>
            <a:r>
              <a:rPr lang="en-US" altLang="zh-TW" sz="2200" dirty="0">
                <a:solidFill>
                  <a:srgbClr val="FFFFFF"/>
                </a:solidFill>
                <a:latin typeface="+mn-ea"/>
              </a:rPr>
              <a:t>Subscriber</a:t>
            </a:r>
            <a:r>
              <a:rPr lang="zh-TW" altLang="en-US" sz="2200" dirty="0" smtClean="0">
                <a:solidFill>
                  <a:srgbClr val="FFFFFF"/>
                </a:solidFill>
                <a:latin typeface="+mn-ea"/>
              </a:rPr>
              <a:t>，</a:t>
            </a:r>
            <a:r>
              <a:rPr lang="zh-CN" altLang="en-US" sz="2200" dirty="0" smtClean="0">
                <a:solidFill>
                  <a:srgbClr val="FFFFFF"/>
                </a:solidFill>
                <a:latin typeface="+mn-ea"/>
              </a:rPr>
              <a:t>可以通过</a:t>
            </a:r>
            <a:r>
              <a:rPr lang="en-US" altLang="zh-TW" sz="2200" dirty="0" smtClean="0">
                <a:solidFill>
                  <a:srgbClr val="FFFFFF"/>
                </a:solidFill>
                <a:latin typeface="+mn-ea"/>
              </a:rPr>
              <a:t>Observable.subscribe</a:t>
            </a:r>
            <a:r>
              <a:rPr lang="en-US" altLang="zh-TW" sz="2200" dirty="0">
                <a:solidFill>
                  <a:srgbClr val="FFFFFF"/>
                </a:solidFill>
                <a:latin typeface="+mn-ea"/>
              </a:rPr>
              <a:t>() </a:t>
            </a:r>
            <a:r>
              <a:rPr lang="zh-CN" altLang="en-US" sz="2200" dirty="0" smtClean="0">
                <a:solidFill>
                  <a:srgbClr val="FFFFFF"/>
                </a:solidFill>
                <a:latin typeface="+mn-ea"/>
              </a:rPr>
              <a:t>方法将他们联系起来：</a:t>
            </a:r>
            <a:endParaRPr lang="en-US" altLang="zh-CN" sz="2200" dirty="0" smtClean="0">
              <a:solidFill>
                <a:srgbClr val="FFFFFF"/>
              </a:solidFill>
              <a:latin typeface="+mn-ea"/>
            </a:endParaRPr>
          </a:p>
          <a:p>
            <a:pPr>
              <a:lnSpc>
                <a:spcPct val="120000"/>
              </a:lnSpc>
            </a:pPr>
            <a:endParaRPr lang="zh-TW" altLang="en-US" sz="2200" dirty="0">
              <a:solidFill>
                <a:srgbClr val="FFFFFF"/>
              </a:solidFill>
              <a:latin typeface="+mn-ea"/>
            </a:endParaRPr>
          </a:p>
          <a:p>
            <a:pPr>
              <a:lnSpc>
                <a:spcPct val="120000"/>
              </a:lnSpc>
            </a:pPr>
            <a:r>
              <a:rPr lang="en-US" altLang="zh-CN" sz="2200" dirty="0">
                <a:solidFill>
                  <a:srgbClr val="FFFFFF"/>
                </a:solidFill>
                <a:latin typeface="+mn-ea"/>
              </a:rPr>
              <a:t>o</a:t>
            </a:r>
            <a:r>
              <a:rPr lang="en-US" altLang="zh-CN" sz="2200" dirty="0" smtClean="0">
                <a:solidFill>
                  <a:srgbClr val="FFFFFF"/>
                </a:solidFill>
                <a:latin typeface="+mn-ea"/>
              </a:rPr>
              <a:t>bservable.subscribe</a:t>
            </a:r>
            <a:r>
              <a:rPr lang="en-US" altLang="zh-CN" sz="2200" dirty="0">
                <a:solidFill>
                  <a:srgbClr val="FFFFFF"/>
                </a:solidFill>
                <a:latin typeface="+mn-ea"/>
              </a:rPr>
              <a:t>(subscriber );</a:t>
            </a:r>
          </a:p>
        </p:txBody>
      </p:sp>
    </p:spTree>
    <p:extLst>
      <p:ext uri="{BB962C8B-B14F-4D97-AF65-F5344CB8AC3E}">
        <p14:creationId xmlns:p14="http://schemas.microsoft.com/office/powerpoint/2010/main" val="1690884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t>replay()</a:t>
            </a:r>
            <a:r>
              <a:rPr lang="zh-CN" altLang="en-US" sz="2000" dirty="0" smtClean="0"/>
              <a:t>，会返回一个 </a:t>
            </a:r>
            <a:r>
              <a:rPr lang="en-US" altLang="zh-CN" sz="2000" dirty="0" smtClean="0"/>
              <a:t>ConnectableObservable</a:t>
            </a:r>
            <a:r>
              <a:rPr lang="zh-CN" altLang="zh-CN" sz="2000" dirty="0"/>
              <a:t>。</a:t>
            </a:r>
            <a:r>
              <a:rPr lang="en-US" altLang="zh-CN" sz="2000" dirty="0" smtClean="0"/>
              <a:t> </a:t>
            </a:r>
          </a:p>
        </p:txBody>
      </p:sp>
      <p:pic>
        <p:nvPicPr>
          <p:cNvPr id="2" name="图片 1"/>
          <p:cNvPicPr>
            <a:picLocks noChangeAspect="1"/>
          </p:cNvPicPr>
          <p:nvPr/>
        </p:nvPicPr>
        <p:blipFill>
          <a:blip r:embed="rId2"/>
          <a:stretch>
            <a:fillRect/>
          </a:stretch>
        </p:blipFill>
        <p:spPr>
          <a:xfrm>
            <a:off x="2322315" y="1704279"/>
            <a:ext cx="6356769" cy="5115213"/>
          </a:xfrm>
          <a:prstGeom prst="rect">
            <a:avLst/>
          </a:prstGeom>
        </p:spPr>
      </p:pic>
    </p:spTree>
    <p:extLst>
      <p:ext uri="{BB962C8B-B14F-4D97-AF65-F5344CB8AC3E}">
        <p14:creationId xmlns:p14="http://schemas.microsoft.com/office/powerpoint/2010/main" val="1465103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t>replay(int</a:t>
            </a:r>
            <a:r>
              <a:rPr lang="en-US" altLang="zh-CN" sz="2000" dirty="0" smtClean="0"/>
              <a:t>)</a:t>
            </a:r>
            <a:r>
              <a:rPr lang="zh-CN" altLang="en-US" sz="2000" dirty="0" smtClean="0"/>
              <a:t>，可以指定 </a:t>
            </a:r>
            <a:r>
              <a:rPr lang="en-US" altLang="zh-CN" sz="2000" dirty="0" smtClean="0"/>
              <a:t>replay</a:t>
            </a:r>
            <a:r>
              <a:rPr lang="zh-CN" altLang="en-US" sz="2000" dirty="0" smtClean="0"/>
              <a:t> 最大缓存数量。</a:t>
            </a:r>
            <a:endParaRPr lang="en-US" altLang="zh-CN" sz="2000" dirty="0" smtClean="0"/>
          </a:p>
        </p:txBody>
      </p:sp>
      <p:pic>
        <p:nvPicPr>
          <p:cNvPr id="4" name="图片 3"/>
          <p:cNvPicPr>
            <a:picLocks noChangeAspect="1"/>
          </p:cNvPicPr>
          <p:nvPr/>
        </p:nvPicPr>
        <p:blipFill>
          <a:blip r:embed="rId2"/>
          <a:stretch>
            <a:fillRect/>
          </a:stretch>
        </p:blipFill>
        <p:spPr>
          <a:xfrm>
            <a:off x="2263538" y="1634683"/>
            <a:ext cx="6474323" cy="5209807"/>
          </a:xfrm>
          <a:prstGeom prst="rect">
            <a:avLst/>
          </a:prstGeom>
        </p:spPr>
      </p:pic>
    </p:spTree>
    <p:extLst>
      <p:ext uri="{BB962C8B-B14F-4D97-AF65-F5344CB8AC3E}">
        <p14:creationId xmlns:p14="http://schemas.microsoft.com/office/powerpoint/2010/main" val="1490143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replay</a:t>
            </a:r>
            <a:r>
              <a:rPr lang="en-US" altLang="zh-CN" sz="2000" dirty="0" smtClean="0"/>
              <a:t>(long, TimeUnit)</a:t>
            </a:r>
            <a:r>
              <a:rPr lang="zh-CN" altLang="en-US" sz="2000" dirty="0" smtClean="0"/>
              <a:t>，</a:t>
            </a:r>
            <a:r>
              <a:rPr lang="zh-TW" altLang="en-US" sz="2000" dirty="0"/>
              <a:t>用来指定一个数据存货的时间，新订阅的 </a:t>
            </a:r>
            <a:r>
              <a:rPr lang="en-US" altLang="zh-TW" sz="2000" dirty="0"/>
              <a:t>Observer </a:t>
            </a:r>
            <a:r>
              <a:rPr lang="zh-TW" altLang="en-US" sz="2000" dirty="0" smtClean="0"/>
              <a:t>只能收到时间不超过这个参数的</a:t>
            </a:r>
            <a:r>
              <a:rPr lang="zh-CN" altLang="en-US" sz="2000" dirty="0" smtClean="0"/>
              <a:t>数据。</a:t>
            </a:r>
            <a:endParaRPr lang="en-US" altLang="zh-CN" sz="2000" dirty="0" smtClean="0"/>
          </a:p>
        </p:txBody>
      </p:sp>
      <p:pic>
        <p:nvPicPr>
          <p:cNvPr id="2" name="图片 1"/>
          <p:cNvPicPr>
            <a:picLocks noChangeAspect="1"/>
          </p:cNvPicPr>
          <p:nvPr/>
        </p:nvPicPr>
        <p:blipFill>
          <a:blip r:embed="rId2"/>
          <a:stretch>
            <a:fillRect/>
          </a:stretch>
        </p:blipFill>
        <p:spPr>
          <a:xfrm>
            <a:off x="2388526" y="1849346"/>
            <a:ext cx="6224347" cy="5008654"/>
          </a:xfrm>
          <a:prstGeom prst="rect">
            <a:avLst/>
          </a:prstGeom>
        </p:spPr>
      </p:pic>
    </p:spTree>
    <p:extLst>
      <p:ext uri="{BB962C8B-B14F-4D97-AF65-F5344CB8AC3E}">
        <p14:creationId xmlns:p14="http://schemas.microsoft.com/office/powerpoint/2010/main" val="29955314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a:t>replay(Func1</a:t>
            </a:r>
            <a:r>
              <a:rPr lang="en-US" altLang="zh-CN" sz="2000" dirty="0" smtClean="0"/>
              <a:t>)</a:t>
            </a:r>
            <a:r>
              <a:rPr lang="zh-CN" altLang="en-US" sz="2000" dirty="0"/>
              <a:t>，</a:t>
            </a:r>
            <a:r>
              <a:rPr lang="zh-CN" altLang="en-US" sz="2000" dirty="0" smtClean="0"/>
              <a:t>返回一个</a:t>
            </a:r>
            <a:r>
              <a:rPr lang="zh-CN" altLang="en-US" sz="2000" dirty="0"/>
              <a:t>普通的</a:t>
            </a:r>
            <a:r>
              <a:rPr lang="en-US" altLang="zh-CN" sz="2000" dirty="0"/>
              <a:t>Observable</a:t>
            </a:r>
            <a:r>
              <a:rPr lang="zh-CN" altLang="en-US" sz="2000" dirty="0"/>
              <a:t>。它可以接受一个变换函数为参数，这个函数接受</a:t>
            </a:r>
            <a:r>
              <a:rPr lang="zh-CN" altLang="en-US" sz="2000" dirty="0" smtClean="0"/>
              <a:t>原始 </a:t>
            </a:r>
            <a:r>
              <a:rPr lang="en-US" altLang="zh-CN" sz="2000" dirty="0" smtClean="0"/>
              <a:t>Observable</a:t>
            </a:r>
            <a:r>
              <a:rPr lang="zh-CN" altLang="en-US" sz="2000" dirty="0" smtClean="0"/>
              <a:t> 发</a:t>
            </a:r>
            <a:r>
              <a:rPr lang="zh-CN" altLang="en-US" sz="2000" dirty="0"/>
              <a:t>射的数据项为参数，</a:t>
            </a:r>
            <a:r>
              <a:rPr lang="zh-CN" altLang="en-US" sz="2000" dirty="0" smtClean="0"/>
              <a:t>返回结果 </a:t>
            </a:r>
            <a:r>
              <a:rPr lang="en-US" altLang="zh-CN" sz="2000" dirty="0" smtClean="0"/>
              <a:t>Observable</a:t>
            </a:r>
            <a:r>
              <a:rPr lang="zh-CN" altLang="en-US" sz="2000" dirty="0" smtClean="0"/>
              <a:t> 要发</a:t>
            </a:r>
            <a:r>
              <a:rPr lang="zh-CN" altLang="en-US" sz="2000" dirty="0"/>
              <a:t>射的一项数据。因此，这个操作符其实</a:t>
            </a:r>
            <a:r>
              <a:rPr lang="zh-CN" altLang="en-US" sz="2000" dirty="0" smtClean="0"/>
              <a:t>是 </a:t>
            </a:r>
            <a:r>
              <a:rPr lang="en-US" altLang="zh-CN" sz="2000" dirty="0" smtClean="0"/>
              <a:t>replay</a:t>
            </a:r>
            <a:r>
              <a:rPr lang="zh-CN" altLang="en-US" sz="2000" dirty="0" smtClean="0"/>
              <a:t> 变换之</a:t>
            </a:r>
            <a:r>
              <a:rPr lang="zh-CN" altLang="en-US" sz="2000" dirty="0"/>
              <a:t>后的数据项。</a:t>
            </a:r>
            <a:endParaRPr lang="en-US" altLang="zh-CN" sz="2000" dirty="0"/>
          </a:p>
        </p:txBody>
      </p:sp>
      <p:pic>
        <p:nvPicPr>
          <p:cNvPr id="4" name="图片 3"/>
          <p:cNvPicPr>
            <a:picLocks noChangeAspect="1"/>
          </p:cNvPicPr>
          <p:nvPr/>
        </p:nvPicPr>
        <p:blipFill>
          <a:blip r:embed="rId3"/>
          <a:stretch>
            <a:fillRect/>
          </a:stretch>
        </p:blipFill>
        <p:spPr>
          <a:xfrm>
            <a:off x="2259693" y="2305852"/>
            <a:ext cx="6482013" cy="4557665"/>
          </a:xfrm>
          <a:prstGeom prst="rect">
            <a:avLst/>
          </a:prstGeom>
        </p:spPr>
      </p:pic>
    </p:spTree>
    <p:extLst>
      <p:ext uri="{BB962C8B-B14F-4D97-AF65-F5344CB8AC3E}">
        <p14:creationId xmlns:p14="http://schemas.microsoft.com/office/powerpoint/2010/main" val="22000140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8835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retry</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zh-CN" altLang="en-US" sz="2000" dirty="0"/>
              <a:t> </a:t>
            </a:r>
            <a:r>
              <a:rPr lang="en-US" altLang="zh-CN" sz="2000" dirty="0"/>
              <a:t>retry </a:t>
            </a:r>
            <a:r>
              <a:rPr lang="zh-CN" altLang="en-US" sz="2000" dirty="0"/>
              <a:t>操作符不会将原始 </a:t>
            </a:r>
            <a:r>
              <a:rPr lang="en-US" altLang="zh-CN" sz="2000" dirty="0"/>
              <a:t>Observable </a:t>
            </a:r>
            <a:r>
              <a:rPr lang="zh-CN" altLang="en-US" sz="2000" dirty="0"/>
              <a:t>的 </a:t>
            </a:r>
            <a:r>
              <a:rPr lang="en-US" altLang="zh-CN" sz="2000" dirty="0"/>
              <a:t>onError </a:t>
            </a:r>
            <a:r>
              <a:rPr lang="zh-CN" altLang="en-US" sz="2000" dirty="0"/>
              <a:t>通知传递给观察者，它会订阅这个 </a:t>
            </a:r>
            <a:r>
              <a:rPr lang="en-US" altLang="zh-CN" sz="2000" dirty="0"/>
              <a:t>Observable</a:t>
            </a:r>
            <a:r>
              <a:rPr lang="zh-CN" altLang="en-US" sz="2000" dirty="0"/>
              <a:t>，再给它一次机会无错误地完成它的数据序列</a:t>
            </a:r>
            <a:r>
              <a:rPr lang="zh-CN" altLang="en-US" sz="2000" dirty="0" smtClean="0"/>
              <a:t>。</a:t>
            </a:r>
            <a:endParaRPr lang="en-US" altLang="zh-CN" sz="2000" dirty="0" smtClean="0"/>
          </a:p>
          <a:p>
            <a:pPr>
              <a:lnSpc>
                <a:spcPct val="120000"/>
              </a:lnSpc>
            </a:pPr>
            <a:r>
              <a:rPr lang="zh-CN" altLang="en-US" sz="2000" dirty="0" smtClean="0"/>
              <a:t> </a:t>
            </a:r>
            <a:r>
              <a:rPr lang="en-US" altLang="zh-CN" sz="2000" dirty="0"/>
              <a:t>retry </a:t>
            </a:r>
            <a:r>
              <a:rPr lang="zh-CN" altLang="en-US" sz="2000" dirty="0"/>
              <a:t>总是传递 </a:t>
            </a:r>
            <a:r>
              <a:rPr lang="en-US" altLang="zh-CN" sz="2000" dirty="0"/>
              <a:t>onNext </a:t>
            </a:r>
            <a:r>
              <a:rPr lang="zh-CN" altLang="en-US" sz="2000" dirty="0"/>
              <a:t>通知给观察者，由于重新订阅，可能会造成数据项重复。</a:t>
            </a:r>
            <a:endParaRPr lang="en-US" altLang="zh-CN" sz="2000" dirty="0"/>
          </a:p>
        </p:txBody>
      </p:sp>
      <p:pic>
        <p:nvPicPr>
          <p:cNvPr id="5" name="图片 4"/>
          <p:cNvPicPr>
            <a:picLocks noChangeAspect="1"/>
          </p:cNvPicPr>
          <p:nvPr/>
        </p:nvPicPr>
        <p:blipFill>
          <a:blip r:embed="rId3"/>
          <a:stretch>
            <a:fillRect/>
          </a:stretch>
        </p:blipFill>
        <p:spPr>
          <a:xfrm>
            <a:off x="1688863" y="2448068"/>
            <a:ext cx="8822618" cy="4342382"/>
          </a:xfrm>
          <a:prstGeom prst="rect">
            <a:avLst/>
          </a:prstGeom>
        </p:spPr>
      </p:pic>
    </p:spTree>
    <p:extLst>
      <p:ext uri="{BB962C8B-B14F-4D97-AF65-F5344CB8AC3E}">
        <p14:creationId xmlns:p14="http://schemas.microsoft.com/office/powerpoint/2010/main" val="3910888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73205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retryWhen</a:t>
            </a: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zh-CN" altLang="en-US" sz="2000" dirty="0"/>
              <a:t> </a:t>
            </a:r>
            <a:r>
              <a:rPr lang="en-US" altLang="zh-CN" sz="2000" dirty="0"/>
              <a:t>retryWhen </a:t>
            </a:r>
            <a:r>
              <a:rPr lang="zh-CN" altLang="en-US" sz="2000" dirty="0"/>
              <a:t>和 </a:t>
            </a:r>
            <a:r>
              <a:rPr lang="en-US" altLang="zh-CN" sz="2000" dirty="0"/>
              <a:t>retry </a:t>
            </a:r>
            <a:r>
              <a:rPr lang="zh-CN" altLang="en-US" sz="2000" dirty="0"/>
              <a:t>类似，区别是，</a:t>
            </a:r>
            <a:r>
              <a:rPr lang="en-US" altLang="zh-CN" sz="2000" dirty="0"/>
              <a:t>retryWhen </a:t>
            </a:r>
            <a:r>
              <a:rPr lang="zh-CN" altLang="en-US" sz="2000" dirty="0"/>
              <a:t>将 </a:t>
            </a:r>
            <a:r>
              <a:rPr lang="en-US" altLang="zh-CN" sz="2000" dirty="0"/>
              <a:t>onError </a:t>
            </a:r>
            <a:r>
              <a:rPr lang="zh-CN" altLang="en-US" sz="2000" dirty="0"/>
              <a:t>中的 </a:t>
            </a:r>
            <a:r>
              <a:rPr lang="en-US" altLang="zh-CN" sz="2000" dirty="0"/>
              <a:t>Throwable </a:t>
            </a:r>
            <a:r>
              <a:rPr lang="zh-CN" altLang="en-US" sz="2000" dirty="0"/>
              <a:t>传递给一个函数</a:t>
            </a:r>
            <a:r>
              <a:rPr lang="zh-CN" altLang="en-US" sz="2000" dirty="0" smtClean="0"/>
              <a:t>，这个函数产生另一个 </a:t>
            </a:r>
            <a:r>
              <a:rPr lang="en-US" altLang="zh-CN" sz="2000" dirty="0"/>
              <a:t>Observable </a:t>
            </a:r>
            <a:r>
              <a:rPr lang="zh-CN" altLang="en-US" sz="2000" dirty="0"/>
              <a:t>，</a:t>
            </a:r>
            <a:r>
              <a:rPr lang="en-US" altLang="zh-CN" sz="2000" dirty="0"/>
              <a:t>retryWhen </a:t>
            </a:r>
            <a:r>
              <a:rPr lang="zh-CN" altLang="en-US" sz="2000" dirty="0"/>
              <a:t>观察它的结果再决定是不是要重新订阅原始的 </a:t>
            </a:r>
            <a:r>
              <a:rPr lang="en-US" altLang="zh-CN" sz="2000" dirty="0"/>
              <a:t>Observable</a:t>
            </a:r>
            <a:r>
              <a:rPr lang="zh-CN" altLang="en-US" sz="2000" dirty="0" smtClean="0"/>
              <a:t>。如果这个 </a:t>
            </a:r>
            <a:r>
              <a:rPr lang="en-US" altLang="zh-CN" sz="2000" dirty="0"/>
              <a:t>Observable </a:t>
            </a:r>
            <a:r>
              <a:rPr lang="zh-CN" altLang="en-US" sz="2000" dirty="0"/>
              <a:t>发射了一项数据，它就重新订阅，如果这个 </a:t>
            </a:r>
            <a:r>
              <a:rPr lang="en-US" altLang="zh-CN" sz="2000" dirty="0"/>
              <a:t>Observable </a:t>
            </a:r>
            <a:r>
              <a:rPr lang="zh-CN" altLang="en-US" sz="2000" dirty="0"/>
              <a:t>发射的是 </a:t>
            </a:r>
            <a:r>
              <a:rPr lang="en-US" altLang="zh-CN" sz="2000" dirty="0"/>
              <a:t>onError </a:t>
            </a:r>
            <a:r>
              <a:rPr lang="zh-CN" altLang="en-US" sz="2000" dirty="0"/>
              <a:t>通知，它就将这个通知传递给观察者然后终止。</a:t>
            </a:r>
            <a:endParaRPr lang="en-US" altLang="zh-CN" sz="2000" dirty="0"/>
          </a:p>
        </p:txBody>
      </p:sp>
      <p:pic>
        <p:nvPicPr>
          <p:cNvPr id="2" name="图片 1"/>
          <p:cNvPicPr>
            <a:picLocks noChangeAspect="1"/>
          </p:cNvPicPr>
          <p:nvPr/>
        </p:nvPicPr>
        <p:blipFill>
          <a:blip r:embed="rId3"/>
          <a:stretch>
            <a:fillRect/>
          </a:stretch>
        </p:blipFill>
        <p:spPr>
          <a:xfrm>
            <a:off x="2990213" y="2676102"/>
            <a:ext cx="6224221" cy="4181898"/>
          </a:xfrm>
          <a:prstGeom prst="rect">
            <a:avLst/>
          </a:prstGeom>
        </p:spPr>
      </p:pic>
    </p:spTree>
    <p:extLst>
      <p:ext uri="{BB962C8B-B14F-4D97-AF65-F5344CB8AC3E}">
        <p14:creationId xmlns:p14="http://schemas.microsoft.com/office/powerpoint/2010/main" val="39102678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88346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sample</a:t>
            </a:r>
          </a:p>
        </p:txBody>
      </p:sp>
      <p:sp>
        <p:nvSpPr>
          <p:cNvPr id="9" name="文本框 8"/>
          <p:cNvSpPr txBox="1"/>
          <p:nvPr/>
        </p:nvSpPr>
        <p:spPr>
          <a:xfrm>
            <a:off x="662514" y="1171813"/>
            <a:ext cx="10803230" cy="3036729"/>
          </a:xfrm>
          <a:prstGeom prst="rect">
            <a:avLst/>
          </a:prstGeom>
          <a:noFill/>
        </p:spPr>
        <p:txBody>
          <a:bodyPr wrap="square" rtlCol="0">
            <a:spAutoFit/>
          </a:bodyPr>
          <a:lstStyle/>
          <a:p>
            <a:pPr>
              <a:lnSpc>
                <a:spcPct val="120000"/>
              </a:lnSpc>
            </a:pPr>
            <a:r>
              <a:rPr lang="en-US" altLang="zh-CN" sz="2000" dirty="0"/>
              <a:t>sample </a:t>
            </a:r>
            <a:r>
              <a:rPr lang="zh-CN" altLang="en-US" sz="2000" dirty="0"/>
              <a:t>操作符会定时查看一个 </a:t>
            </a:r>
            <a:r>
              <a:rPr lang="en-US" altLang="zh-CN" sz="2000" dirty="0"/>
              <a:t>Observable</a:t>
            </a:r>
            <a:r>
              <a:rPr lang="zh-CN" altLang="en-US" sz="2000" dirty="0"/>
              <a:t>，然后发射自上次采样以来它最近发射的数据。</a:t>
            </a:r>
            <a:br>
              <a:rPr lang="zh-CN" altLang="en-US" sz="2000" dirty="0"/>
            </a:br>
            <a:r>
              <a:rPr lang="zh-CN" altLang="en-US" sz="2000" dirty="0"/>
              <a:t>在某些实现中，有一个 </a:t>
            </a:r>
            <a:r>
              <a:rPr lang="en-US" altLang="zh-CN" sz="2000" dirty="0"/>
              <a:t>throttleLast </a:t>
            </a:r>
            <a:r>
              <a:rPr lang="zh-CN" altLang="en-US" sz="2000" dirty="0"/>
              <a:t>操作符的功能类似，但不是发射采样期间的最近的数据，而是发射在那段时间内的第一项数据。</a:t>
            </a:r>
            <a:br>
              <a:rPr lang="zh-CN" altLang="en-US" sz="2000" dirty="0"/>
            </a:br>
            <a:r>
              <a:rPr lang="zh-CN" altLang="en-US" sz="2000" dirty="0"/>
              <a:t>注意：如果自上次采样以来，原始 </a:t>
            </a:r>
            <a:r>
              <a:rPr lang="en-US" altLang="zh-CN" sz="2000" dirty="0"/>
              <a:t>Observable </a:t>
            </a:r>
            <a:r>
              <a:rPr lang="zh-CN" altLang="en-US" sz="2000" dirty="0"/>
              <a:t>没有发射任何数据，这个操作返回的 </a:t>
            </a:r>
            <a:r>
              <a:rPr lang="en-US" altLang="zh-CN" sz="2000" dirty="0"/>
              <a:t>Observable </a:t>
            </a:r>
            <a:r>
              <a:rPr lang="zh-CN" altLang="en-US" sz="2000" dirty="0"/>
              <a:t>在那段时间内也不会发射任何数据</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sym typeface="Wingdings"/>
              </a:rPr>
              <a:t>sample(long, TimeUnit)</a:t>
            </a:r>
            <a:endParaRPr lang="en-US" altLang="zh-CN" sz="2000" dirty="0">
              <a:sym typeface="Wingdings"/>
            </a:endParaRPr>
          </a:p>
          <a:p>
            <a:pPr marL="342900" indent="-342900">
              <a:lnSpc>
                <a:spcPct val="120000"/>
              </a:lnSpc>
              <a:buFont typeface="Wingdings" charset="0"/>
              <a:buChar char=""/>
            </a:pPr>
            <a:r>
              <a:rPr lang="en-US" altLang="zh-CN" sz="2000" dirty="0" smtClean="0">
                <a:sym typeface="Wingdings"/>
              </a:rPr>
              <a:t>sample(long, TimeUnit, Scheduler)</a:t>
            </a:r>
          </a:p>
          <a:p>
            <a:pPr marL="342900" indent="-342900">
              <a:lnSpc>
                <a:spcPct val="120000"/>
              </a:lnSpc>
              <a:buFont typeface="Wingdings" charset="0"/>
              <a:buChar char=""/>
            </a:pPr>
            <a:r>
              <a:rPr lang="en-US" altLang="zh-CN" sz="2000" dirty="0" smtClean="0">
                <a:sym typeface="Wingdings"/>
              </a:rPr>
              <a:t>sample(Observable)</a:t>
            </a:r>
            <a:endParaRPr lang="en-US" altLang="zh-CN" sz="2000" dirty="0">
              <a:sym typeface="Wingdings"/>
            </a:endParaRPr>
          </a:p>
        </p:txBody>
      </p:sp>
    </p:spTree>
    <p:extLst>
      <p:ext uri="{BB962C8B-B14F-4D97-AF65-F5344CB8AC3E}">
        <p14:creationId xmlns:p14="http://schemas.microsoft.com/office/powerpoint/2010/main" val="32252796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88346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sample</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smtClean="0">
                <a:sym typeface="Wingdings"/>
              </a:rPr>
              <a:t>sample(long, TimeUnit)</a:t>
            </a:r>
            <a:r>
              <a:rPr lang="zh-CN" altLang="en-US" sz="2000" dirty="0" smtClean="0">
                <a:sym typeface="Wingdings"/>
              </a:rPr>
              <a:t>、</a:t>
            </a:r>
            <a:r>
              <a:rPr lang="en-US" altLang="zh-CN" sz="2000" dirty="0" smtClean="0">
                <a:sym typeface="Wingdings"/>
              </a:rPr>
              <a:t>sample(long, TimeUnit, Scheduler)</a:t>
            </a:r>
            <a:r>
              <a:rPr lang="zh-CN" altLang="en-US" sz="2000" dirty="0" smtClean="0">
                <a:sym typeface="Wingdings"/>
              </a:rPr>
              <a:t> 按照你参数中指定的时间间隔定时采样。</a:t>
            </a:r>
            <a:endParaRPr lang="en-US" altLang="zh-CN" sz="2000" dirty="0" smtClean="0">
              <a:sym typeface="Wingdings"/>
            </a:endParaRPr>
          </a:p>
        </p:txBody>
      </p:sp>
      <p:pic>
        <p:nvPicPr>
          <p:cNvPr id="2" name="图片 1"/>
          <p:cNvPicPr>
            <a:picLocks noChangeAspect="1"/>
          </p:cNvPicPr>
          <p:nvPr/>
        </p:nvPicPr>
        <p:blipFill>
          <a:blip r:embed="rId3"/>
          <a:stretch>
            <a:fillRect/>
          </a:stretch>
        </p:blipFill>
        <p:spPr>
          <a:xfrm>
            <a:off x="1337580" y="2033081"/>
            <a:ext cx="9511674" cy="4532907"/>
          </a:xfrm>
          <a:prstGeom prst="rect">
            <a:avLst/>
          </a:prstGeom>
        </p:spPr>
      </p:pic>
    </p:spTree>
    <p:extLst>
      <p:ext uri="{BB962C8B-B14F-4D97-AF65-F5344CB8AC3E}">
        <p14:creationId xmlns:p14="http://schemas.microsoft.com/office/powerpoint/2010/main" val="2141007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88346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sample</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smtClean="0">
                <a:sym typeface="Wingdings"/>
              </a:rPr>
              <a:t>sample(Observable)</a:t>
            </a:r>
            <a:r>
              <a:rPr lang="zh-CN" altLang="en-US" sz="2000" dirty="0" smtClean="0">
                <a:sym typeface="Wingdings"/>
              </a:rPr>
              <a:t> 每当参数中的 </a:t>
            </a:r>
            <a:r>
              <a:rPr lang="en-US" altLang="zh-CN" sz="2000" dirty="0" smtClean="0">
                <a:sym typeface="Wingdings"/>
              </a:rPr>
              <a:t>Observable</a:t>
            </a:r>
            <a:r>
              <a:rPr lang="zh-CN" altLang="en-US" sz="2000" dirty="0" smtClean="0">
                <a:sym typeface="Wingdings"/>
              </a:rPr>
              <a:t> 发射一个数据</a:t>
            </a:r>
            <a:r>
              <a:rPr lang="zh-CN" altLang="en-US" sz="2000" dirty="0">
                <a:sym typeface="Wingdings"/>
              </a:rPr>
              <a:t>（或者当它终止）时就对</a:t>
            </a:r>
            <a:r>
              <a:rPr lang="zh-CN" altLang="en-US" sz="2000" dirty="0" smtClean="0">
                <a:sym typeface="Wingdings"/>
              </a:rPr>
              <a:t>原始 </a:t>
            </a:r>
            <a:r>
              <a:rPr lang="en-US" altLang="zh-CN" sz="2000" dirty="0" smtClean="0">
                <a:sym typeface="Wingdings"/>
              </a:rPr>
              <a:t>Observable</a:t>
            </a:r>
            <a:r>
              <a:rPr lang="zh-CN" altLang="en-US" sz="2000" dirty="0" smtClean="0">
                <a:sym typeface="Wingdings"/>
              </a:rPr>
              <a:t> 进行采样。</a:t>
            </a:r>
            <a:endParaRPr lang="en-US" altLang="zh-CN" sz="2000" dirty="0" smtClean="0">
              <a:sym typeface="Wingdings"/>
            </a:endParaRPr>
          </a:p>
        </p:txBody>
      </p:sp>
      <p:pic>
        <p:nvPicPr>
          <p:cNvPr id="4" name="图片 3"/>
          <p:cNvPicPr>
            <a:picLocks noChangeAspect="1"/>
          </p:cNvPicPr>
          <p:nvPr/>
        </p:nvPicPr>
        <p:blipFill>
          <a:blip r:embed="rId3"/>
          <a:stretch>
            <a:fillRect/>
          </a:stretch>
        </p:blipFill>
        <p:spPr>
          <a:xfrm>
            <a:off x="1074638" y="2141897"/>
            <a:ext cx="9368089" cy="4464480"/>
          </a:xfrm>
          <a:prstGeom prst="rect">
            <a:avLst/>
          </a:prstGeom>
        </p:spPr>
      </p:pic>
    </p:spTree>
    <p:extLst>
      <p:ext uri="{BB962C8B-B14F-4D97-AF65-F5344CB8AC3E}">
        <p14:creationId xmlns:p14="http://schemas.microsoft.com/office/powerpoint/2010/main" val="6723914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35247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scan</a:t>
            </a:r>
          </a:p>
        </p:txBody>
      </p:sp>
      <p:sp>
        <p:nvSpPr>
          <p:cNvPr id="9" name="文本框 8"/>
          <p:cNvSpPr txBox="1"/>
          <p:nvPr/>
        </p:nvSpPr>
        <p:spPr>
          <a:xfrm>
            <a:off x="662514" y="1171813"/>
            <a:ext cx="10803230" cy="1928733"/>
          </a:xfrm>
          <a:prstGeom prst="rect">
            <a:avLst/>
          </a:prstGeom>
          <a:noFill/>
        </p:spPr>
        <p:txBody>
          <a:bodyPr wrap="square" rtlCol="0">
            <a:spAutoFit/>
          </a:bodyPr>
          <a:lstStyle/>
          <a:p>
            <a:pPr>
              <a:lnSpc>
                <a:spcPct val="120000"/>
              </a:lnSpc>
            </a:pPr>
            <a:r>
              <a:rPr lang="en-US" altLang="zh-CN" sz="2000" dirty="0">
                <a:sym typeface="Wingdings"/>
              </a:rPr>
              <a:t>scan </a:t>
            </a:r>
            <a:r>
              <a:rPr lang="zh-CN" altLang="en-US" sz="2000" dirty="0">
                <a:sym typeface="Wingdings"/>
              </a:rPr>
              <a:t>操作符对原始 </a:t>
            </a:r>
            <a:r>
              <a:rPr lang="en-US" altLang="zh-CN" sz="2000" dirty="0">
                <a:sym typeface="Wingdings"/>
              </a:rPr>
              <a:t>Observable </a:t>
            </a:r>
            <a:r>
              <a:rPr lang="zh-CN" altLang="en-US" sz="2000" dirty="0">
                <a:sym typeface="Wingdings"/>
              </a:rPr>
              <a:t>发射的第一项数据应用一个函数，然后将那个函数的结果作为自己的第一项数据发射</a:t>
            </a:r>
            <a:r>
              <a:rPr lang="zh-CN" altLang="en-US" sz="2000" dirty="0" smtClean="0">
                <a:sym typeface="Wingdings"/>
              </a:rPr>
              <a:t>。它将</a:t>
            </a:r>
            <a:r>
              <a:rPr lang="zh-CN" altLang="en-US" sz="2000" dirty="0">
                <a:sym typeface="Wingdings"/>
              </a:rPr>
              <a:t>函数的结果同第二项数据一起填充给这个函数来产生它自己的第二项数据。它持续进行这个过程来产生剩余的数据序列</a:t>
            </a:r>
            <a:r>
              <a:rPr lang="zh-CN" altLang="en-US" sz="2000" dirty="0" smtClean="0">
                <a:sym typeface="Wingdings"/>
              </a:rPr>
              <a:t>。</a:t>
            </a:r>
            <a:endParaRPr lang="en-US" altLang="zh-CN" sz="2000" dirty="0"/>
          </a:p>
          <a:p>
            <a:pPr marL="342900" indent="-342900">
              <a:lnSpc>
                <a:spcPct val="120000"/>
              </a:lnSpc>
              <a:buFont typeface="Wingdings" charset="0"/>
              <a:buChar char=""/>
            </a:pPr>
            <a:r>
              <a:rPr lang="en-US" altLang="zh-CN" sz="2000" dirty="0" smtClean="0">
                <a:sym typeface="Wingdings"/>
              </a:rPr>
              <a:t>scan(Func2)</a:t>
            </a:r>
          </a:p>
          <a:p>
            <a:pPr marL="342900" indent="-342900">
              <a:lnSpc>
                <a:spcPct val="120000"/>
              </a:lnSpc>
              <a:buFont typeface="Wingdings" charset="0"/>
              <a:buChar char=""/>
            </a:pPr>
            <a:r>
              <a:rPr lang="en-US" altLang="zh-CN" sz="2000" dirty="0" smtClean="0">
                <a:sym typeface="Wingdings"/>
              </a:rPr>
              <a:t>scan(R, Func2)</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0" y="3432998"/>
            <a:ext cx="6103577" cy="3051789"/>
          </a:xfrm>
          <a:prstGeom prst="rect">
            <a:avLst/>
          </a:prstGeom>
        </p:spPr>
      </p:pic>
      <p:pic>
        <p:nvPicPr>
          <p:cNvPr id="5" name="图片 4"/>
          <p:cNvPicPr>
            <a:picLocks noChangeAspect="1"/>
          </p:cNvPicPr>
          <p:nvPr/>
        </p:nvPicPr>
        <p:blipFill>
          <a:blip r:embed="rId4"/>
          <a:stretch>
            <a:fillRect/>
          </a:stretch>
        </p:blipFill>
        <p:spPr>
          <a:xfrm>
            <a:off x="6130599" y="3432998"/>
            <a:ext cx="6062989" cy="3031495"/>
          </a:xfrm>
          <a:prstGeom prst="rect">
            <a:avLst/>
          </a:prstGeom>
        </p:spPr>
      </p:pic>
    </p:spTree>
    <p:extLst>
      <p:ext uri="{BB962C8B-B14F-4D97-AF65-F5344CB8AC3E}">
        <p14:creationId xmlns:p14="http://schemas.microsoft.com/office/powerpoint/2010/main" val="14133730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77679" y="2365311"/>
            <a:ext cx="1399592" cy="139959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smtClean="0">
                <a:solidFill>
                  <a:srgbClr val="FFFFFF"/>
                </a:solidFill>
                <a:latin typeface="+mj-ea"/>
                <a:ea typeface="+mj-ea"/>
              </a:rPr>
              <a:t>0</a:t>
            </a:r>
            <a:r>
              <a:rPr kumimoji="1" lang="en-US" altLang="zh-CN" sz="6933" b="1" dirty="0">
                <a:solidFill>
                  <a:srgbClr val="FFFFFF"/>
                </a:solidFill>
                <a:latin typeface="+mj-ea"/>
                <a:ea typeface="+mj-ea"/>
              </a:rPr>
              <a:t>4</a:t>
            </a:r>
            <a:endParaRPr kumimoji="1" lang="zh-CN" altLang="en-US" sz="6933" b="1" dirty="0">
              <a:solidFill>
                <a:srgbClr val="FFFFFF"/>
              </a:solidFill>
              <a:latin typeface="+mj-ea"/>
              <a:ea typeface="+mj-ea"/>
            </a:endParaRPr>
          </a:p>
        </p:txBody>
      </p:sp>
      <p:sp>
        <p:nvSpPr>
          <p:cNvPr id="4" name="矩形 3"/>
          <p:cNvSpPr/>
          <p:nvPr/>
        </p:nvSpPr>
        <p:spPr>
          <a:xfrm>
            <a:off x="4056180" y="2365311"/>
            <a:ext cx="5849914" cy="769441"/>
          </a:xfrm>
          <a:prstGeom prst="rect">
            <a:avLst/>
          </a:prstGeom>
        </p:spPr>
        <p:txBody>
          <a:bodyPr wrap="none">
            <a:spAutoFit/>
          </a:bodyPr>
          <a:lstStyle/>
          <a:p>
            <a:r>
              <a:rPr kumimoji="1" lang="en-US" altLang="zh-CN" sz="4267" dirty="0" smtClean="0">
                <a:solidFill>
                  <a:srgbClr val="FFFFFF"/>
                </a:solidFill>
                <a:latin typeface="+mj-ea"/>
                <a:ea typeface="+mj-ea"/>
              </a:rPr>
              <a:t>RxJava</a:t>
            </a:r>
            <a:r>
              <a:rPr kumimoji="1" lang="zh-CN" altLang="en-US" sz="4267" dirty="0" smtClean="0">
                <a:solidFill>
                  <a:srgbClr val="FFFFFF"/>
                </a:solidFill>
                <a:latin typeface="+mj-ea"/>
                <a:ea typeface="+mj-ea"/>
              </a:rPr>
              <a:t> 之 </a:t>
            </a:r>
            <a:r>
              <a:rPr lang="en-US" altLang="zh-CN" sz="4400" dirty="0" smtClean="0">
                <a:solidFill>
                  <a:srgbClr val="FFFFFF"/>
                </a:solidFill>
                <a:latin typeface="+mj-ea"/>
                <a:ea typeface="+mj-ea"/>
              </a:rPr>
              <a:t>Observable</a:t>
            </a:r>
            <a:endParaRPr kumimoji="1" lang="zh-CN" altLang="en-US" sz="4267" dirty="0">
              <a:solidFill>
                <a:srgbClr val="FFFFFF"/>
              </a:solidFill>
              <a:latin typeface="+mj-ea"/>
              <a:ea typeface="+mj-ea"/>
            </a:endParaRPr>
          </a:p>
        </p:txBody>
      </p:sp>
      <p:sp>
        <p:nvSpPr>
          <p:cNvPr id="5" name="矩形 4"/>
          <p:cNvSpPr/>
          <p:nvPr/>
        </p:nvSpPr>
        <p:spPr>
          <a:xfrm>
            <a:off x="4056179" y="3292946"/>
            <a:ext cx="6375580" cy="361637"/>
          </a:xfrm>
          <a:prstGeom prst="rect">
            <a:avLst/>
          </a:prstGeom>
        </p:spPr>
        <p:txBody>
          <a:bodyPr wrap="square">
            <a:spAutoFit/>
          </a:bodyPr>
          <a:lstStyle/>
          <a:p>
            <a:pPr>
              <a:lnSpc>
                <a:spcPct val="130000"/>
              </a:lnSpc>
            </a:pPr>
            <a:r>
              <a:rPr lang="en-US" altLang="zh-CN" sz="1400" dirty="0" smtClean="0">
                <a:solidFill>
                  <a:srgbClr val="FFFFFF"/>
                </a:solidFill>
                <a:latin typeface="+mj-ea"/>
                <a:ea typeface="+mj-ea"/>
              </a:rPr>
              <a:t>Observable </a:t>
            </a:r>
            <a:r>
              <a:rPr lang="zh-CN" altLang="en-US" sz="1400" dirty="0" smtClean="0">
                <a:solidFill>
                  <a:srgbClr val="FFFFFF"/>
                </a:solidFill>
                <a:latin typeface="+mj-ea"/>
                <a:ea typeface="+mj-ea"/>
              </a:rPr>
              <a:t>提供了一系列的操作符，接下来详细说明</a:t>
            </a:r>
            <a:r>
              <a:rPr lang="zh-CN" altLang="en-US" sz="1333" dirty="0" smtClean="0">
                <a:solidFill>
                  <a:srgbClr val="FFFFFF"/>
                </a:solidFill>
                <a:latin typeface="+mj-ea"/>
                <a:ea typeface="+mj-ea"/>
              </a:rPr>
              <a:t>如何使用它</a:t>
            </a:r>
            <a:endParaRPr lang="en-US" altLang="zh-CN" sz="1333" dirty="0">
              <a:solidFill>
                <a:srgbClr val="FFFFFF"/>
              </a:solidFill>
              <a:latin typeface="+mj-ea"/>
              <a:ea typeface="+mj-ea"/>
            </a:endParaRPr>
          </a:p>
        </p:txBody>
      </p:sp>
    </p:spTree>
    <p:extLst>
      <p:ext uri="{BB962C8B-B14F-4D97-AF65-F5344CB8AC3E}">
        <p14:creationId xmlns:p14="http://schemas.microsoft.com/office/powerpoint/2010/main" val="9017646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80106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sequenceEqual</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a:sym typeface="Wingdings"/>
              </a:rPr>
              <a:t>sequenceEqual </a:t>
            </a:r>
            <a:r>
              <a:rPr lang="zh-CN" altLang="en-US" sz="2000" dirty="0">
                <a:sym typeface="Wingdings"/>
              </a:rPr>
              <a:t>操作符可以把两个 </a:t>
            </a:r>
            <a:r>
              <a:rPr lang="en-US" altLang="zh-CN" sz="2000" dirty="0">
                <a:sym typeface="Wingdings"/>
              </a:rPr>
              <a:t>Observable </a:t>
            </a:r>
            <a:r>
              <a:rPr lang="zh-CN" altLang="en-US" sz="2000" dirty="0">
                <a:sym typeface="Wingdings"/>
              </a:rPr>
              <a:t>作为参数传递给它，它会比较两个 </a:t>
            </a:r>
            <a:r>
              <a:rPr lang="en-US" altLang="zh-CN" sz="2000" dirty="0">
                <a:sym typeface="Wingdings"/>
              </a:rPr>
              <a:t>Observable </a:t>
            </a:r>
            <a:r>
              <a:rPr lang="zh-CN" altLang="en-US" sz="2000" dirty="0">
                <a:sym typeface="Wingdings"/>
              </a:rPr>
              <a:t>的发射的数据</a:t>
            </a:r>
            <a:r>
              <a:rPr lang="zh-CN" altLang="en-US" sz="2000" dirty="0" smtClean="0">
                <a:sym typeface="Wingdings"/>
              </a:rPr>
              <a:t>，如果两个</a:t>
            </a:r>
            <a:r>
              <a:rPr lang="zh-CN" altLang="en-US" sz="2000" dirty="0">
                <a:sym typeface="Wingdings"/>
              </a:rPr>
              <a:t>序列是相同的（相同的数据，相同的顺序，相同的终止状态），它就发射 </a:t>
            </a:r>
            <a:r>
              <a:rPr lang="en-US" altLang="zh-CN" sz="2000" dirty="0">
                <a:sym typeface="Wingdings"/>
              </a:rPr>
              <a:t>true</a:t>
            </a:r>
            <a:r>
              <a:rPr lang="zh-CN" altLang="en-US" sz="2000" dirty="0">
                <a:sym typeface="Wingdings"/>
              </a:rPr>
              <a:t>，否则发射 </a:t>
            </a:r>
            <a:r>
              <a:rPr lang="en-US" altLang="zh-CN" sz="2000" dirty="0">
                <a:sym typeface="Wingdings"/>
              </a:rPr>
              <a:t>false</a:t>
            </a:r>
            <a:r>
              <a:rPr lang="zh-CN" altLang="en-US" sz="2000" dirty="0">
                <a:sym typeface="Wingdings"/>
              </a:rPr>
              <a:t>。</a:t>
            </a:r>
            <a:endParaRPr lang="en-US" altLang="zh-CN" sz="2000" dirty="0">
              <a:sym typeface="Wingdings"/>
            </a:endParaRPr>
          </a:p>
        </p:txBody>
      </p:sp>
      <p:pic>
        <p:nvPicPr>
          <p:cNvPr id="4" name="图片 3"/>
          <p:cNvPicPr>
            <a:picLocks noChangeAspect="1"/>
          </p:cNvPicPr>
          <p:nvPr/>
        </p:nvPicPr>
        <p:blipFill>
          <a:blip r:embed="rId3"/>
          <a:stretch>
            <a:fillRect/>
          </a:stretch>
        </p:blipFill>
        <p:spPr>
          <a:xfrm>
            <a:off x="2406825" y="2413309"/>
            <a:ext cx="7388578" cy="4444691"/>
          </a:xfrm>
          <a:prstGeom prst="rect">
            <a:avLst/>
          </a:prstGeom>
        </p:spPr>
      </p:pic>
    </p:spTree>
    <p:extLst>
      <p:ext uri="{BB962C8B-B14F-4D97-AF65-F5344CB8AC3E}">
        <p14:creationId xmlns:p14="http://schemas.microsoft.com/office/powerpoint/2010/main" val="16177028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8735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serialize</a:t>
            </a: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zh-CN" altLang="en-US" sz="2000" dirty="0">
                <a:sym typeface="Wingdings"/>
              </a:rPr>
              <a:t>一个 </a:t>
            </a:r>
            <a:r>
              <a:rPr lang="en-US" altLang="zh-CN" sz="2000" dirty="0">
                <a:sym typeface="Wingdings"/>
              </a:rPr>
              <a:t>Observable </a:t>
            </a:r>
            <a:r>
              <a:rPr lang="zh-CN" altLang="en-US" sz="2000" dirty="0">
                <a:sym typeface="Wingdings"/>
              </a:rPr>
              <a:t>可以异步调用它的观察者的方法，可能是从不同的线程调用。这可能会让 </a:t>
            </a:r>
            <a:r>
              <a:rPr lang="en-US" altLang="zh-CN" sz="2000" dirty="0">
                <a:sym typeface="Wingdings"/>
              </a:rPr>
              <a:t>Observable </a:t>
            </a:r>
            <a:r>
              <a:rPr lang="zh-CN" altLang="en-US" sz="2000" dirty="0">
                <a:sym typeface="Wingdings"/>
              </a:rPr>
              <a:t>行为不正确</a:t>
            </a:r>
            <a:r>
              <a:rPr lang="zh-CN" altLang="en-US" sz="2000" dirty="0" smtClean="0">
                <a:sym typeface="Wingdings"/>
              </a:rPr>
              <a:t>，它</a:t>
            </a:r>
            <a:r>
              <a:rPr lang="zh-CN" altLang="en-US" sz="2000" dirty="0">
                <a:sym typeface="Wingdings"/>
              </a:rPr>
              <a:t>可能会在某一个</a:t>
            </a:r>
            <a:r>
              <a:rPr lang="en-US" altLang="zh-CN" sz="2000" dirty="0">
                <a:sym typeface="Wingdings"/>
              </a:rPr>
              <a:t>onNext</a:t>
            </a:r>
            <a:r>
              <a:rPr lang="zh-CN" altLang="en-US" sz="2000" dirty="0">
                <a:sym typeface="Wingdings"/>
              </a:rPr>
              <a:t>调用之前尝试调用 </a:t>
            </a:r>
            <a:r>
              <a:rPr lang="en-US" altLang="zh-CN" sz="2000" dirty="0">
                <a:sym typeface="Wingdings"/>
              </a:rPr>
              <a:t>onCompleted </a:t>
            </a:r>
            <a:r>
              <a:rPr lang="zh-CN" altLang="en-US" sz="2000" dirty="0">
                <a:sym typeface="Wingdings"/>
              </a:rPr>
              <a:t>或 </a:t>
            </a:r>
            <a:r>
              <a:rPr lang="en-US" altLang="zh-CN" sz="2000" dirty="0">
                <a:sym typeface="Wingdings"/>
              </a:rPr>
              <a:t>onError </a:t>
            </a:r>
            <a:r>
              <a:rPr lang="zh-CN" altLang="en-US" sz="2000" dirty="0">
                <a:sym typeface="Wingdings"/>
              </a:rPr>
              <a:t>方法，或者从两个不同的线程同时调用 </a:t>
            </a:r>
            <a:r>
              <a:rPr lang="en-US" altLang="zh-CN" sz="2000" dirty="0">
                <a:sym typeface="Wingdings"/>
              </a:rPr>
              <a:t>onNext </a:t>
            </a:r>
            <a:r>
              <a:rPr lang="zh-CN" altLang="en-US" sz="2000" dirty="0">
                <a:sym typeface="Wingdings"/>
              </a:rPr>
              <a:t>方法</a:t>
            </a:r>
            <a:r>
              <a:rPr lang="zh-CN" altLang="en-US" sz="2000" dirty="0" smtClean="0">
                <a:sym typeface="Wingdings"/>
              </a:rPr>
              <a:t>。使用 </a:t>
            </a:r>
            <a:r>
              <a:rPr lang="en-US" altLang="zh-CN" sz="2000" dirty="0">
                <a:sym typeface="Wingdings"/>
              </a:rPr>
              <a:t>serialize </a:t>
            </a:r>
            <a:r>
              <a:rPr lang="zh-CN" altLang="en-US" sz="2000" dirty="0">
                <a:sym typeface="Wingdings"/>
              </a:rPr>
              <a:t>操作符可以纠正这个 </a:t>
            </a:r>
            <a:r>
              <a:rPr lang="en-US" altLang="zh-CN" sz="2000" dirty="0">
                <a:sym typeface="Wingdings"/>
              </a:rPr>
              <a:t>Observable </a:t>
            </a:r>
            <a:r>
              <a:rPr lang="zh-CN" altLang="en-US" sz="2000" dirty="0">
                <a:sym typeface="Wingdings"/>
              </a:rPr>
              <a:t>的行为，保证它的行为是正确的且是同步的。</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2709363" y="2785254"/>
            <a:ext cx="6506403" cy="4066502"/>
          </a:xfrm>
          <a:prstGeom prst="rect">
            <a:avLst/>
          </a:prstGeom>
        </p:spPr>
      </p:pic>
    </p:spTree>
    <p:extLst>
      <p:ext uri="{BB962C8B-B14F-4D97-AF65-F5344CB8AC3E}">
        <p14:creationId xmlns:p14="http://schemas.microsoft.com/office/powerpoint/2010/main" val="5498241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4314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share</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sym typeface="Wingdings"/>
              </a:rPr>
              <a:t>share</a:t>
            </a:r>
            <a:r>
              <a:rPr lang="zh-CN" altLang="en-US" sz="2000" dirty="0" smtClean="0">
                <a:sym typeface="Wingdings"/>
              </a:rPr>
              <a:t> 操作符实际上是</a:t>
            </a:r>
            <a:r>
              <a:rPr lang="en-US" altLang="zh-CN" sz="2000" dirty="0">
                <a:sym typeface="Wingdings"/>
              </a:rPr>
              <a:t> </a:t>
            </a:r>
            <a:r>
              <a:rPr lang="en-US" altLang="zh-CN" sz="2000" dirty="0" smtClean="0">
                <a:sym typeface="Wingdings"/>
              </a:rPr>
              <a:t>publish().refCount()</a:t>
            </a:r>
            <a:r>
              <a:rPr lang="zh-CN" altLang="en-US" sz="2000" dirty="0" smtClean="0">
                <a:sym typeface="Wingdings"/>
              </a:rPr>
              <a:t> 的一个封装。</a:t>
            </a:r>
            <a:endParaRPr lang="en-US" altLang="zh-CN" sz="2000" dirty="0">
              <a:sym typeface="Wingdings"/>
            </a:endParaRPr>
          </a:p>
        </p:txBody>
      </p:sp>
      <p:pic>
        <p:nvPicPr>
          <p:cNvPr id="4" name="图片 3"/>
          <p:cNvPicPr>
            <a:picLocks noChangeAspect="1"/>
          </p:cNvPicPr>
          <p:nvPr/>
        </p:nvPicPr>
        <p:blipFill>
          <a:blip r:embed="rId3"/>
          <a:stretch>
            <a:fillRect/>
          </a:stretch>
        </p:blipFill>
        <p:spPr>
          <a:xfrm>
            <a:off x="2871571" y="1714656"/>
            <a:ext cx="6437439" cy="5129834"/>
          </a:xfrm>
          <a:prstGeom prst="rect">
            <a:avLst/>
          </a:prstGeom>
        </p:spPr>
      </p:pic>
    </p:spTree>
    <p:extLst>
      <p:ext uri="{BB962C8B-B14F-4D97-AF65-F5344CB8AC3E}">
        <p14:creationId xmlns:p14="http://schemas.microsoft.com/office/powerpoint/2010/main" val="4524861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4314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share</a:t>
            </a:r>
          </a:p>
        </p:txBody>
      </p:sp>
      <p:sp>
        <p:nvSpPr>
          <p:cNvPr id="9" name="文本框 8"/>
          <p:cNvSpPr txBox="1"/>
          <p:nvPr/>
        </p:nvSpPr>
        <p:spPr>
          <a:xfrm>
            <a:off x="662514" y="1171813"/>
            <a:ext cx="10803230" cy="3036729"/>
          </a:xfrm>
          <a:prstGeom prst="rect">
            <a:avLst/>
          </a:prstGeom>
          <a:noFill/>
        </p:spPr>
        <p:txBody>
          <a:bodyPr wrap="square" rtlCol="0">
            <a:spAutoFit/>
          </a:bodyPr>
          <a:lstStyle/>
          <a:p>
            <a:pPr>
              <a:lnSpc>
                <a:spcPct val="120000"/>
              </a:lnSpc>
            </a:pPr>
            <a:r>
              <a:rPr lang="en-US" altLang="zh-CN" sz="2000" dirty="0" smtClean="0">
                <a:sym typeface="Wingdings"/>
              </a:rPr>
              <a:t>refCount</a:t>
            </a:r>
            <a:r>
              <a:rPr lang="zh-CN" altLang="en-US" sz="2000" dirty="0">
                <a:sym typeface="Wingdings"/>
              </a:rPr>
              <a:t> </a:t>
            </a:r>
            <a:r>
              <a:rPr lang="zh-CN" altLang="en-US" sz="2000" dirty="0" smtClean="0">
                <a:sym typeface="Wingdings"/>
              </a:rPr>
              <a:t>是 </a:t>
            </a:r>
            <a:r>
              <a:rPr lang="en-US" altLang="zh-CN" sz="2000" dirty="0" smtClean="0">
                <a:sym typeface="Wingdings"/>
              </a:rPr>
              <a:t>ConnectableObservable</a:t>
            </a:r>
            <a:r>
              <a:rPr lang="zh-CN" altLang="en-US" sz="2000" dirty="0" smtClean="0">
                <a:sym typeface="Wingdings"/>
              </a:rPr>
              <a:t> 中的操作符。</a:t>
            </a:r>
            <a:endParaRPr lang="en-US" altLang="zh-CN" sz="2000" dirty="0" smtClean="0">
              <a:sym typeface="Wingdings"/>
            </a:endParaRPr>
          </a:p>
          <a:p>
            <a:pPr>
              <a:lnSpc>
                <a:spcPct val="120000"/>
              </a:lnSpc>
            </a:pPr>
            <a:r>
              <a:rPr lang="en-US" altLang="zh-CN" sz="2000" dirty="0" smtClean="0">
                <a:sym typeface="Wingdings"/>
              </a:rPr>
              <a:t>ConnectableObservable</a:t>
            </a:r>
            <a:r>
              <a:rPr lang="zh-CN" altLang="en-US" sz="2000" dirty="0" smtClean="0">
                <a:sym typeface="Wingdings"/>
              </a:rPr>
              <a:t> 与普通的 </a:t>
            </a:r>
            <a:r>
              <a:rPr lang="en-US" altLang="zh-CN" sz="2000" dirty="0" smtClean="0">
                <a:sym typeface="Wingdings"/>
              </a:rPr>
              <a:t>Observable</a:t>
            </a:r>
            <a:r>
              <a:rPr lang="zh-CN" altLang="en-US" sz="2000" dirty="0" smtClean="0">
                <a:sym typeface="Wingdings"/>
              </a:rPr>
              <a:t> 差</a:t>
            </a:r>
            <a:r>
              <a:rPr lang="zh-CN" altLang="en-US" sz="2000" dirty="0">
                <a:sym typeface="Wingdings"/>
              </a:rPr>
              <a:t>不多，不过它并不会在被订阅时开始发射数据，而是直到使用</a:t>
            </a:r>
            <a:r>
              <a:rPr lang="zh-CN" altLang="en-US" sz="2000" dirty="0" smtClean="0">
                <a:sym typeface="Wingdings"/>
              </a:rPr>
              <a:t>了 </a:t>
            </a:r>
            <a:r>
              <a:rPr lang="en-US" altLang="zh-CN" sz="2000" dirty="0" smtClean="0">
                <a:sym typeface="Wingdings"/>
              </a:rPr>
              <a:t>connect</a:t>
            </a:r>
            <a:r>
              <a:rPr lang="zh-CN" altLang="en-US" sz="2000" dirty="0" smtClean="0">
                <a:sym typeface="Wingdings"/>
              </a:rPr>
              <a:t> 操作符时才会开</a:t>
            </a:r>
            <a:r>
              <a:rPr lang="zh-CN" altLang="en-US" sz="2000" dirty="0">
                <a:sym typeface="Wingdings"/>
              </a:rPr>
              <a:t>始。用这种方法，</a:t>
            </a:r>
            <a:r>
              <a:rPr lang="zh-CN" altLang="en-US" sz="2000" dirty="0" smtClean="0">
                <a:sym typeface="Wingdings"/>
              </a:rPr>
              <a:t>你可以在任何时候让一个 </a:t>
            </a:r>
            <a:r>
              <a:rPr lang="en-US" altLang="zh-CN" sz="2000" dirty="0" smtClean="0">
                <a:sym typeface="Wingdings"/>
              </a:rPr>
              <a:t>Observable</a:t>
            </a:r>
            <a:r>
              <a:rPr lang="zh-CN" altLang="en-US" sz="2000" dirty="0" smtClean="0">
                <a:sym typeface="Wingdings"/>
              </a:rPr>
              <a:t> 开始发射数据。</a:t>
            </a:r>
            <a:endParaRPr lang="en-US" altLang="zh-CN" sz="2000" dirty="0" smtClean="0">
              <a:sym typeface="Wingdings"/>
            </a:endParaRPr>
          </a:p>
          <a:p>
            <a:pPr>
              <a:lnSpc>
                <a:spcPct val="120000"/>
              </a:lnSpc>
            </a:pPr>
            <a:r>
              <a:rPr lang="en-US" altLang="zh-CN" sz="2000" dirty="0" smtClean="0">
                <a:sym typeface="Wingdings"/>
              </a:rPr>
              <a:t>refCount</a:t>
            </a:r>
            <a:r>
              <a:rPr lang="zh-CN" altLang="en-US" sz="2000" dirty="0" smtClean="0">
                <a:sym typeface="Wingdings"/>
              </a:rPr>
              <a:t> 操作符把从一个可连接的 </a:t>
            </a:r>
            <a:r>
              <a:rPr lang="en-US" altLang="zh-CN" sz="2000" dirty="0" smtClean="0">
                <a:sym typeface="Wingdings"/>
              </a:rPr>
              <a:t>Observable</a:t>
            </a:r>
            <a:r>
              <a:rPr lang="zh-CN" altLang="en-US" sz="2000" dirty="0" smtClean="0">
                <a:sym typeface="Wingdings"/>
              </a:rPr>
              <a:t> 连接和断开</a:t>
            </a:r>
            <a:r>
              <a:rPr lang="zh-CN" altLang="en-US" sz="2000" dirty="0">
                <a:sym typeface="Wingdings"/>
              </a:rPr>
              <a:t>的过程自动化了</a:t>
            </a:r>
            <a:r>
              <a:rPr lang="zh-CN" altLang="en-US" sz="2000" dirty="0" smtClean="0">
                <a:sym typeface="Wingdings"/>
              </a:rPr>
              <a:t>。</a:t>
            </a:r>
            <a:r>
              <a:rPr lang="en-US" altLang="zh-CN" sz="2000" dirty="0">
                <a:sym typeface="Wingdings"/>
              </a:rPr>
              <a:t>ConnectableObservable</a:t>
            </a:r>
            <a:r>
              <a:rPr lang="zh-CN" altLang="en-US" sz="2000" dirty="0">
                <a:sym typeface="Wingdings"/>
              </a:rPr>
              <a:t> </a:t>
            </a:r>
            <a:r>
              <a:rPr lang="zh-CN" altLang="en-US" sz="2000" dirty="0" smtClean="0">
                <a:sym typeface="Wingdings"/>
              </a:rPr>
              <a:t>，</a:t>
            </a:r>
            <a:r>
              <a:rPr lang="zh-CN" altLang="en-US" sz="2000" dirty="0">
                <a:sym typeface="Wingdings"/>
              </a:rPr>
              <a:t>返回一个</a:t>
            </a:r>
            <a:r>
              <a:rPr lang="zh-CN" altLang="en-US" sz="2000" dirty="0" smtClean="0">
                <a:sym typeface="Wingdings"/>
              </a:rPr>
              <a:t>普通的 </a:t>
            </a:r>
            <a:r>
              <a:rPr lang="en-US" altLang="zh-CN" sz="2000" dirty="0" smtClean="0">
                <a:sym typeface="Wingdings"/>
              </a:rPr>
              <a:t>Observable</a:t>
            </a:r>
            <a:r>
              <a:rPr lang="zh-CN" altLang="en-US" sz="2000" dirty="0">
                <a:sym typeface="Wingdings"/>
              </a:rPr>
              <a:t>。当第一个订阅</a:t>
            </a:r>
            <a:r>
              <a:rPr lang="zh-CN" altLang="en-US" sz="2000" dirty="0" smtClean="0">
                <a:sym typeface="Wingdings"/>
              </a:rPr>
              <a:t>者订阅这个 </a:t>
            </a:r>
            <a:r>
              <a:rPr lang="en-US" altLang="zh-CN" sz="2000" dirty="0" smtClean="0">
                <a:sym typeface="Wingdings"/>
              </a:rPr>
              <a:t>Observable</a:t>
            </a:r>
            <a:r>
              <a:rPr lang="zh-CN" altLang="en-US" sz="2000" dirty="0" smtClean="0">
                <a:sym typeface="Wingdings"/>
              </a:rPr>
              <a:t> 时，</a:t>
            </a:r>
            <a:r>
              <a:rPr lang="en-US" altLang="zh-CN" sz="2000" dirty="0" smtClean="0">
                <a:sym typeface="Wingdings"/>
              </a:rPr>
              <a:t>refCount</a:t>
            </a:r>
            <a:r>
              <a:rPr lang="zh-CN" altLang="en-US" sz="2000" dirty="0" smtClean="0">
                <a:sym typeface="Wingdings"/>
              </a:rPr>
              <a:t> 连接</a:t>
            </a:r>
            <a:r>
              <a:rPr lang="zh-CN" altLang="en-US" sz="2000" dirty="0">
                <a:sym typeface="Wingdings"/>
              </a:rPr>
              <a:t>到下层</a:t>
            </a:r>
            <a:r>
              <a:rPr lang="zh-CN" altLang="en-US" sz="2000" dirty="0" smtClean="0">
                <a:sym typeface="Wingdings"/>
              </a:rPr>
              <a:t>的可连接 </a:t>
            </a:r>
            <a:r>
              <a:rPr lang="en-US" altLang="zh-CN" sz="2000" dirty="0" smtClean="0">
                <a:sym typeface="Wingdings"/>
              </a:rPr>
              <a:t>Observable</a:t>
            </a:r>
            <a:r>
              <a:rPr lang="zh-CN" altLang="en-US" sz="2000" dirty="0" smtClean="0">
                <a:sym typeface="Wingdings"/>
              </a:rPr>
              <a:t>。</a:t>
            </a:r>
            <a:r>
              <a:rPr lang="en-US" altLang="zh-CN" sz="2000" dirty="0" smtClean="0">
                <a:sym typeface="Wingdings"/>
              </a:rPr>
              <a:t>refCount </a:t>
            </a:r>
            <a:r>
              <a:rPr lang="zh-CN" altLang="en-US" sz="2000" dirty="0" smtClean="0">
                <a:sym typeface="Wingdings"/>
              </a:rPr>
              <a:t>跟踪有多少个观察</a:t>
            </a:r>
            <a:r>
              <a:rPr lang="zh-CN" altLang="en-US" sz="2000" dirty="0">
                <a:sym typeface="Wingdings"/>
              </a:rPr>
              <a:t>者订阅它，直到最后一个观察者完成才断开</a:t>
            </a:r>
            <a:r>
              <a:rPr lang="zh-CN" altLang="en-US" sz="2000" dirty="0" smtClean="0">
                <a:sym typeface="Wingdings"/>
              </a:rPr>
              <a:t>与下层可连接</a:t>
            </a:r>
            <a:r>
              <a:rPr lang="en-US" altLang="zh-CN" sz="2000" dirty="0" smtClean="0">
                <a:sym typeface="Wingdings"/>
              </a:rPr>
              <a:t> Observable </a:t>
            </a:r>
            <a:r>
              <a:rPr lang="zh-CN" altLang="en-US" sz="2000" dirty="0" smtClean="0">
                <a:sym typeface="Wingdings"/>
              </a:rPr>
              <a:t>的连接</a:t>
            </a:r>
            <a:r>
              <a:rPr lang="zh-CN" altLang="en-US" sz="2000" dirty="0">
                <a:sym typeface="Wingdings"/>
              </a:rPr>
              <a:t>。</a:t>
            </a:r>
            <a:endParaRPr lang="en-US" altLang="zh-CN" sz="2000" dirty="0">
              <a:sym typeface="Wingdings"/>
            </a:endParaRPr>
          </a:p>
        </p:txBody>
      </p:sp>
    </p:spTree>
    <p:extLst>
      <p:ext uri="{BB962C8B-B14F-4D97-AF65-F5344CB8AC3E}">
        <p14:creationId xmlns:p14="http://schemas.microsoft.com/office/powerpoint/2010/main" val="29034650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5723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single</a:t>
            </a:r>
          </a:p>
        </p:txBody>
      </p:sp>
      <p:sp>
        <p:nvSpPr>
          <p:cNvPr id="9" name="文本框 8"/>
          <p:cNvSpPr txBox="1"/>
          <p:nvPr/>
        </p:nvSpPr>
        <p:spPr>
          <a:xfrm>
            <a:off x="662514" y="1171813"/>
            <a:ext cx="10803230" cy="2667397"/>
          </a:xfrm>
          <a:prstGeom prst="rect">
            <a:avLst/>
          </a:prstGeom>
          <a:noFill/>
        </p:spPr>
        <p:txBody>
          <a:bodyPr wrap="square" rtlCol="0">
            <a:spAutoFit/>
          </a:bodyPr>
          <a:lstStyle/>
          <a:p>
            <a:pPr>
              <a:lnSpc>
                <a:spcPct val="120000"/>
              </a:lnSpc>
            </a:pPr>
            <a:r>
              <a:rPr lang="en-US" altLang="zh-CN" sz="2000" dirty="0">
                <a:sym typeface="Wingdings"/>
              </a:rPr>
              <a:t>single </a:t>
            </a:r>
            <a:r>
              <a:rPr lang="zh-CN" altLang="en-US" sz="2000" dirty="0">
                <a:sym typeface="Wingdings"/>
              </a:rPr>
              <a:t>操作符只会发射源 </a:t>
            </a:r>
            <a:r>
              <a:rPr lang="en-US" altLang="zh-CN" sz="2000" dirty="0">
                <a:sym typeface="Wingdings"/>
              </a:rPr>
              <a:t>Observable </a:t>
            </a:r>
            <a:r>
              <a:rPr lang="zh-CN" altLang="en-US" sz="2000" dirty="0">
                <a:sym typeface="Wingdings"/>
              </a:rPr>
              <a:t>中的一个数据，如果使用重载的带过滤条件的函数，则发射符合该过滤条件的那个数据</a:t>
            </a:r>
            <a:r>
              <a:rPr lang="zh-CN" altLang="en-US" sz="2000" dirty="0" smtClean="0">
                <a:sym typeface="Wingdings"/>
              </a:rPr>
              <a:t>。</a:t>
            </a:r>
            <a:endParaRPr lang="en-US" altLang="zh-CN" sz="2000" dirty="0" smtClean="0">
              <a:sym typeface="Wingdings"/>
            </a:endParaRPr>
          </a:p>
          <a:p>
            <a:pPr>
              <a:lnSpc>
                <a:spcPct val="120000"/>
              </a:lnSpc>
            </a:pPr>
            <a:r>
              <a:rPr lang="zh-CN" altLang="en-US" sz="2000" dirty="0" smtClean="0">
                <a:sym typeface="Wingdings"/>
              </a:rPr>
              <a:t>注意：</a:t>
            </a:r>
            <a:r>
              <a:rPr lang="en-US" altLang="zh-CN" sz="2000" dirty="0" smtClean="0">
                <a:sym typeface="Wingdings"/>
              </a:rPr>
              <a:t>single </a:t>
            </a:r>
            <a:r>
              <a:rPr lang="zh-CN" altLang="en-US" sz="2000" dirty="0">
                <a:sym typeface="Wingdings"/>
              </a:rPr>
              <a:t>和 </a:t>
            </a:r>
            <a:r>
              <a:rPr lang="en-US" altLang="zh-CN" sz="2000" dirty="0">
                <a:sym typeface="Wingdings"/>
              </a:rPr>
              <a:t>first </a:t>
            </a:r>
            <a:r>
              <a:rPr lang="zh-CN" altLang="en-US" sz="2000" dirty="0">
                <a:sym typeface="Wingdings"/>
              </a:rPr>
              <a:t>、</a:t>
            </a:r>
            <a:r>
              <a:rPr lang="en-US" altLang="zh-CN" sz="2000" dirty="0">
                <a:sym typeface="Wingdings"/>
              </a:rPr>
              <a:t>last </a:t>
            </a:r>
            <a:r>
              <a:rPr lang="zh-CN" altLang="en-US" sz="2000" dirty="0" smtClean="0">
                <a:sym typeface="Wingdings"/>
              </a:rPr>
              <a:t>不同，</a:t>
            </a:r>
            <a:r>
              <a:rPr lang="en-US" altLang="zh-CN" sz="2000" dirty="0">
                <a:sym typeface="Wingdings"/>
              </a:rPr>
              <a:t>single </a:t>
            </a:r>
            <a:r>
              <a:rPr lang="zh-CN" altLang="en-US" sz="2000" dirty="0">
                <a:sym typeface="Wingdings"/>
              </a:rPr>
              <a:t>会检查数据流中是否只包含一个所需要的的数据，如果有多个则会抛出一个错误信息</a:t>
            </a:r>
            <a:r>
              <a:rPr lang="zh-CN" altLang="en-US" sz="2000" dirty="0" smtClean="0">
                <a:sym typeface="Wingdings"/>
              </a:rPr>
              <a:t>。所以 </a:t>
            </a:r>
            <a:r>
              <a:rPr lang="en-US" altLang="zh-CN" sz="2000" dirty="0">
                <a:sym typeface="Wingdings"/>
              </a:rPr>
              <a:t>single </a:t>
            </a:r>
            <a:r>
              <a:rPr lang="zh-CN" altLang="en-US" sz="2000" dirty="0">
                <a:sym typeface="Wingdings"/>
              </a:rPr>
              <a:t>适合用来检查数据流中是否有且仅有一个符合条件的数据，并且 </a:t>
            </a:r>
            <a:r>
              <a:rPr lang="en-US" altLang="zh-CN" sz="2000" dirty="0">
                <a:sym typeface="Wingdings"/>
              </a:rPr>
              <a:t>single </a:t>
            </a:r>
            <a:r>
              <a:rPr lang="zh-CN" altLang="en-US" sz="2000" dirty="0">
                <a:sym typeface="Wingdings"/>
              </a:rPr>
              <a:t>只有在源 </a:t>
            </a:r>
            <a:r>
              <a:rPr lang="en-US" altLang="zh-CN" sz="2000" dirty="0">
                <a:sym typeface="Wingdings"/>
              </a:rPr>
              <a:t>Observable </a:t>
            </a:r>
            <a:r>
              <a:rPr lang="zh-CN" altLang="en-US" sz="2000" dirty="0">
                <a:sym typeface="Wingdings"/>
              </a:rPr>
              <a:t>执行完成后才会返回结果</a:t>
            </a:r>
            <a:r>
              <a:rPr lang="zh-CN" altLang="en-US" sz="2000" dirty="0" smtClean="0">
                <a:sym typeface="Wingdings"/>
              </a:rPr>
              <a:t>。</a:t>
            </a:r>
            <a:endParaRPr lang="en-US" altLang="zh-CN" sz="2000" dirty="0"/>
          </a:p>
          <a:p>
            <a:pPr marL="342900" indent="-342900">
              <a:lnSpc>
                <a:spcPct val="120000"/>
              </a:lnSpc>
              <a:buFont typeface="Wingdings" charset="0"/>
              <a:buChar char=""/>
            </a:pPr>
            <a:r>
              <a:rPr lang="en-US" altLang="zh-CN" sz="2000" dirty="0" smtClean="0">
                <a:sym typeface="Wingdings"/>
              </a:rPr>
              <a:t>single ()</a:t>
            </a:r>
            <a:endParaRPr lang="en-US" altLang="zh-CN" sz="2000" dirty="0">
              <a:sym typeface="Wingdings"/>
            </a:endParaRPr>
          </a:p>
          <a:p>
            <a:pPr marL="342900" indent="-342900">
              <a:lnSpc>
                <a:spcPct val="120000"/>
              </a:lnSpc>
              <a:buFont typeface="Wingdings" charset="0"/>
              <a:buChar char=""/>
            </a:pPr>
            <a:r>
              <a:rPr lang="en-US" altLang="zh-CN" sz="2000" dirty="0">
                <a:sym typeface="Wingdings"/>
              </a:rPr>
              <a:t>singleOrDefault</a:t>
            </a:r>
            <a:r>
              <a:rPr lang="en-US" altLang="zh-CN" sz="2000" dirty="0" smtClean="0">
                <a:sym typeface="Wingdings"/>
              </a:rPr>
              <a:t>(Func1)</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0" y="3810104"/>
            <a:ext cx="6065601" cy="2985413"/>
          </a:xfrm>
          <a:prstGeom prst="rect">
            <a:avLst/>
          </a:prstGeom>
        </p:spPr>
      </p:pic>
      <p:pic>
        <p:nvPicPr>
          <p:cNvPr id="4" name="图片 3"/>
          <p:cNvPicPr>
            <a:picLocks noChangeAspect="1"/>
          </p:cNvPicPr>
          <p:nvPr/>
        </p:nvPicPr>
        <p:blipFill>
          <a:blip r:embed="rId4"/>
          <a:stretch>
            <a:fillRect/>
          </a:stretch>
        </p:blipFill>
        <p:spPr>
          <a:xfrm>
            <a:off x="5907805" y="3791236"/>
            <a:ext cx="6285783" cy="3093784"/>
          </a:xfrm>
          <a:prstGeom prst="rect">
            <a:avLst/>
          </a:prstGeom>
        </p:spPr>
      </p:pic>
    </p:spTree>
    <p:extLst>
      <p:ext uri="{BB962C8B-B14F-4D97-AF65-F5344CB8AC3E}">
        <p14:creationId xmlns:p14="http://schemas.microsoft.com/office/powerpoint/2010/main" val="3627765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97313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singleOrDefault</a:t>
            </a: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en-US" altLang="zh-CN" sz="2000" dirty="0"/>
              <a:t>singleOrDefault </a:t>
            </a:r>
            <a:r>
              <a:rPr lang="zh-CN" altLang="en-US" sz="2000" dirty="0"/>
              <a:t>操作符在 </a:t>
            </a:r>
            <a:r>
              <a:rPr lang="en-US" altLang="zh-CN" sz="2000" dirty="0"/>
              <a:t>single </a:t>
            </a:r>
            <a:r>
              <a:rPr lang="zh-CN" altLang="en-US" sz="2000" dirty="0"/>
              <a:t>的基础上</a:t>
            </a:r>
            <a:r>
              <a:rPr lang="zh-CN" altLang="en-US" sz="2000" dirty="0" smtClean="0"/>
              <a:t>，支持当源 </a:t>
            </a:r>
            <a:r>
              <a:rPr lang="en-US" altLang="zh-CN" sz="2000" dirty="0"/>
              <a:t>Observable </a:t>
            </a:r>
            <a:r>
              <a:rPr lang="zh-CN" altLang="en-US" sz="2000" dirty="0"/>
              <a:t>发送的数据没有符合条件的情况下，可以将指定的默认数据发射出去</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sym typeface="Wingdings"/>
              </a:rPr>
              <a:t>singleOrDefault(T)</a:t>
            </a:r>
            <a:endParaRPr lang="en-US" altLang="zh-CN" sz="2000" dirty="0">
              <a:sym typeface="Wingdings"/>
            </a:endParaRPr>
          </a:p>
          <a:p>
            <a:pPr marL="342900" indent="-342900">
              <a:lnSpc>
                <a:spcPct val="120000"/>
              </a:lnSpc>
              <a:buFont typeface="Wingdings" charset="0"/>
              <a:buChar char=""/>
            </a:pPr>
            <a:r>
              <a:rPr lang="en-US" altLang="zh-CN" sz="2000" dirty="0" smtClean="0">
                <a:sym typeface="Wingdings"/>
              </a:rPr>
              <a:t>singleOrDefault(T, Func1)</a:t>
            </a:r>
            <a:endParaRPr lang="en-US" altLang="zh-CN" sz="2000" dirty="0">
              <a:sym typeface="Wingdings"/>
            </a:endParaRPr>
          </a:p>
        </p:txBody>
      </p:sp>
      <p:pic>
        <p:nvPicPr>
          <p:cNvPr id="5" name="图片 4"/>
          <p:cNvPicPr>
            <a:picLocks noChangeAspect="1"/>
          </p:cNvPicPr>
          <p:nvPr/>
        </p:nvPicPr>
        <p:blipFill>
          <a:blip r:embed="rId3"/>
          <a:stretch>
            <a:fillRect/>
          </a:stretch>
        </p:blipFill>
        <p:spPr>
          <a:xfrm>
            <a:off x="0" y="3539613"/>
            <a:ext cx="6065601" cy="2985413"/>
          </a:xfrm>
          <a:prstGeom prst="rect">
            <a:avLst/>
          </a:prstGeom>
        </p:spPr>
      </p:pic>
      <p:pic>
        <p:nvPicPr>
          <p:cNvPr id="7" name="图片 6"/>
          <p:cNvPicPr>
            <a:picLocks noChangeAspect="1"/>
          </p:cNvPicPr>
          <p:nvPr/>
        </p:nvPicPr>
        <p:blipFill>
          <a:blip r:embed="rId4"/>
          <a:stretch>
            <a:fillRect/>
          </a:stretch>
        </p:blipFill>
        <p:spPr>
          <a:xfrm>
            <a:off x="6065601" y="3508907"/>
            <a:ext cx="6127988" cy="3016119"/>
          </a:xfrm>
          <a:prstGeom prst="rect">
            <a:avLst/>
          </a:prstGeom>
        </p:spPr>
      </p:pic>
    </p:spTree>
    <p:extLst>
      <p:ext uri="{BB962C8B-B14F-4D97-AF65-F5344CB8AC3E}">
        <p14:creationId xmlns:p14="http://schemas.microsoft.com/office/powerpoint/2010/main" val="5587123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10751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skip</a:t>
            </a: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en-US" altLang="zh-CN" sz="2000" dirty="0"/>
              <a:t>skip </a:t>
            </a:r>
            <a:r>
              <a:rPr lang="zh-CN" altLang="en-US" sz="2000" dirty="0"/>
              <a:t>操作符可以根据指定条件忽略源 </a:t>
            </a:r>
            <a:r>
              <a:rPr lang="en-US" altLang="zh-CN" sz="2000" dirty="0"/>
              <a:t>Observable </a:t>
            </a:r>
            <a:r>
              <a:rPr lang="zh-CN" altLang="en-US" sz="2000" dirty="0"/>
              <a:t>发射的前 </a:t>
            </a:r>
            <a:r>
              <a:rPr lang="en-US" altLang="zh-CN" sz="2000" dirty="0"/>
              <a:t>N </a:t>
            </a:r>
            <a:r>
              <a:rPr lang="zh-CN" altLang="en-US" sz="2000" dirty="0"/>
              <a:t>项数据，只保留之后的数据</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sym typeface="Wingdings"/>
              </a:rPr>
              <a:t>skip(int)</a:t>
            </a:r>
            <a:endParaRPr lang="en-US" altLang="zh-CN" sz="2000" dirty="0">
              <a:sym typeface="Wingdings"/>
            </a:endParaRPr>
          </a:p>
          <a:p>
            <a:pPr marL="342900" indent="-342900">
              <a:lnSpc>
                <a:spcPct val="120000"/>
              </a:lnSpc>
              <a:buFont typeface="Wingdings" charset="0"/>
              <a:buChar char=""/>
            </a:pPr>
            <a:r>
              <a:rPr lang="en-US" altLang="zh-CN" sz="2000" dirty="0">
                <a:sym typeface="Wingdings"/>
              </a:rPr>
              <a:t>skip(long, </a:t>
            </a:r>
            <a:r>
              <a:rPr lang="en-US" altLang="zh-CN" sz="2000" dirty="0" smtClean="0">
                <a:sym typeface="Wingdings"/>
              </a:rPr>
              <a:t>TimeUnit)</a:t>
            </a:r>
            <a:endParaRPr lang="en-US" altLang="zh-CN" sz="2000" dirty="0">
              <a:sym typeface="Wingdings"/>
            </a:endParaRPr>
          </a:p>
          <a:p>
            <a:pPr marL="342900" indent="-342900">
              <a:lnSpc>
                <a:spcPct val="120000"/>
              </a:lnSpc>
              <a:buFont typeface="Wingdings" charset="0"/>
              <a:buChar char=""/>
            </a:pPr>
            <a:r>
              <a:rPr lang="en-US" altLang="zh-CN" sz="2000" dirty="0" smtClean="0">
                <a:sym typeface="Wingdings"/>
              </a:rPr>
              <a:t>skip(</a:t>
            </a:r>
            <a:r>
              <a:rPr lang="en-US" altLang="zh-CN" sz="2000" dirty="0">
                <a:sym typeface="Wingdings"/>
              </a:rPr>
              <a:t>long, TimeUnit, Scheduler</a:t>
            </a:r>
            <a:r>
              <a:rPr lang="en-US" altLang="zh-CN" sz="2000" dirty="0" smtClean="0">
                <a:sym typeface="Wingdings"/>
              </a:rPr>
              <a:t>)</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0" y="3438854"/>
            <a:ext cx="6022931" cy="2870303"/>
          </a:xfrm>
          <a:prstGeom prst="rect">
            <a:avLst/>
          </a:prstGeom>
        </p:spPr>
      </p:pic>
      <p:pic>
        <p:nvPicPr>
          <p:cNvPr id="4" name="图片 3"/>
          <p:cNvPicPr>
            <a:picLocks noChangeAspect="1"/>
          </p:cNvPicPr>
          <p:nvPr/>
        </p:nvPicPr>
        <p:blipFill>
          <a:blip r:embed="rId4"/>
          <a:stretch>
            <a:fillRect/>
          </a:stretch>
        </p:blipFill>
        <p:spPr>
          <a:xfrm>
            <a:off x="6022931" y="3371304"/>
            <a:ext cx="6164675" cy="2937853"/>
          </a:xfrm>
          <a:prstGeom prst="rect">
            <a:avLst/>
          </a:prstGeom>
        </p:spPr>
      </p:pic>
    </p:spTree>
    <p:extLst>
      <p:ext uri="{BB962C8B-B14F-4D97-AF65-F5344CB8AC3E}">
        <p14:creationId xmlns:p14="http://schemas.microsoft.com/office/powerpoint/2010/main" val="6903380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8284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skipLast</a:t>
            </a:r>
          </a:p>
        </p:txBody>
      </p:sp>
      <p:sp>
        <p:nvSpPr>
          <p:cNvPr id="9" name="文本框 8"/>
          <p:cNvSpPr txBox="1"/>
          <p:nvPr/>
        </p:nvSpPr>
        <p:spPr>
          <a:xfrm>
            <a:off x="662514" y="1171813"/>
            <a:ext cx="10803230" cy="1928733"/>
          </a:xfrm>
          <a:prstGeom prst="rect">
            <a:avLst/>
          </a:prstGeom>
          <a:noFill/>
        </p:spPr>
        <p:txBody>
          <a:bodyPr wrap="square" rtlCol="0">
            <a:spAutoFit/>
          </a:bodyPr>
          <a:lstStyle/>
          <a:p>
            <a:pPr>
              <a:lnSpc>
                <a:spcPct val="120000"/>
              </a:lnSpc>
            </a:pPr>
            <a:r>
              <a:rPr lang="en-US" altLang="zh-CN" sz="2000" dirty="0"/>
              <a:t>skipLast </a:t>
            </a:r>
            <a:r>
              <a:rPr lang="zh-CN" altLang="en-US" sz="2000" dirty="0"/>
              <a:t>操作符和 </a:t>
            </a:r>
            <a:r>
              <a:rPr lang="en-US" altLang="zh-CN" sz="2000" dirty="0"/>
              <a:t>skip </a:t>
            </a:r>
            <a:r>
              <a:rPr lang="zh-CN" altLang="en-US" sz="2000" dirty="0"/>
              <a:t>操作符相反，</a:t>
            </a:r>
            <a:r>
              <a:rPr lang="en-US" altLang="zh-CN" sz="2000" dirty="0"/>
              <a:t>skipLast </a:t>
            </a:r>
            <a:r>
              <a:rPr lang="zh-CN" altLang="en-US" sz="2000" dirty="0"/>
              <a:t>操作符是根据指定条件忽略源 </a:t>
            </a:r>
            <a:r>
              <a:rPr lang="en-US" altLang="zh-CN" sz="2000" dirty="0"/>
              <a:t>Observable </a:t>
            </a:r>
            <a:r>
              <a:rPr lang="zh-CN" altLang="en-US" sz="2000" dirty="0"/>
              <a:t>发射的后 </a:t>
            </a:r>
            <a:r>
              <a:rPr lang="en-US" altLang="zh-CN" sz="2000" dirty="0"/>
              <a:t>N </a:t>
            </a:r>
            <a:r>
              <a:rPr lang="zh-CN" altLang="en-US" sz="2000" dirty="0"/>
              <a:t>项数据，只保留</a:t>
            </a:r>
            <a:r>
              <a:rPr lang="zh-CN" altLang="en-US" sz="2000" dirty="0" smtClean="0"/>
              <a:t>前面的数据。</a:t>
            </a:r>
            <a:endParaRPr lang="en-US" altLang="zh-CN" sz="2000" dirty="0" smtClean="0"/>
          </a:p>
          <a:p>
            <a:pPr marL="342900" indent="-342900">
              <a:lnSpc>
                <a:spcPct val="120000"/>
              </a:lnSpc>
              <a:buFont typeface="Wingdings" charset="0"/>
              <a:buChar char=""/>
            </a:pPr>
            <a:r>
              <a:rPr lang="en-US" altLang="zh-CN" sz="2000" dirty="0" smtClean="0">
                <a:sym typeface="Wingdings"/>
              </a:rPr>
              <a:t>skipLast(int)</a:t>
            </a:r>
          </a:p>
          <a:p>
            <a:pPr marL="342900" indent="-342900">
              <a:lnSpc>
                <a:spcPct val="120000"/>
              </a:lnSpc>
              <a:buFont typeface="Wingdings" charset="0"/>
              <a:buChar char=""/>
            </a:pPr>
            <a:r>
              <a:rPr lang="en-US" altLang="zh-CN" sz="2000" dirty="0" smtClean="0">
                <a:sym typeface="Wingdings"/>
              </a:rPr>
              <a:t>skipLast(</a:t>
            </a:r>
            <a:r>
              <a:rPr lang="en-US" altLang="zh-CN" sz="2000" dirty="0">
                <a:sym typeface="Wingdings"/>
              </a:rPr>
              <a:t>long, </a:t>
            </a:r>
            <a:r>
              <a:rPr lang="en-US" altLang="zh-CN" sz="2000" dirty="0" smtClean="0">
                <a:sym typeface="Wingdings"/>
              </a:rPr>
              <a:t>TimeUnit)</a:t>
            </a:r>
            <a:endParaRPr lang="en-US" altLang="zh-CN" sz="2000" dirty="0">
              <a:sym typeface="Wingdings"/>
            </a:endParaRPr>
          </a:p>
          <a:p>
            <a:pPr marL="342900" indent="-342900">
              <a:lnSpc>
                <a:spcPct val="120000"/>
              </a:lnSpc>
              <a:buFont typeface="Wingdings" charset="0"/>
              <a:buChar char=""/>
            </a:pPr>
            <a:r>
              <a:rPr lang="en-US" altLang="zh-CN" sz="2000" dirty="0" smtClean="0">
                <a:sym typeface="Wingdings"/>
              </a:rPr>
              <a:t>skipLast(</a:t>
            </a:r>
            <a:r>
              <a:rPr lang="en-US" altLang="zh-CN" sz="2000" dirty="0">
                <a:sym typeface="Wingdings"/>
              </a:rPr>
              <a:t>long, TimeUnit, Scheduler</a:t>
            </a:r>
            <a:r>
              <a:rPr lang="en-US" altLang="zh-CN" sz="2000" dirty="0" smtClean="0">
                <a:sym typeface="Wingdings"/>
              </a:rPr>
              <a:t>)</a:t>
            </a:r>
            <a:endParaRPr lang="en-US" altLang="zh-CN" sz="2000" dirty="0">
              <a:sym typeface="Wingdings"/>
            </a:endParaRPr>
          </a:p>
        </p:txBody>
      </p:sp>
      <p:pic>
        <p:nvPicPr>
          <p:cNvPr id="7" name="图片 6"/>
          <p:cNvPicPr>
            <a:picLocks noChangeAspect="1"/>
          </p:cNvPicPr>
          <p:nvPr/>
        </p:nvPicPr>
        <p:blipFill>
          <a:blip r:embed="rId3"/>
          <a:stretch>
            <a:fillRect/>
          </a:stretch>
        </p:blipFill>
        <p:spPr>
          <a:xfrm>
            <a:off x="41336" y="3458553"/>
            <a:ext cx="5981595" cy="2850604"/>
          </a:xfrm>
          <a:prstGeom prst="rect">
            <a:avLst/>
          </a:prstGeom>
        </p:spPr>
      </p:pic>
      <p:pic>
        <p:nvPicPr>
          <p:cNvPr id="8" name="图片 7"/>
          <p:cNvPicPr>
            <a:picLocks noChangeAspect="1"/>
          </p:cNvPicPr>
          <p:nvPr/>
        </p:nvPicPr>
        <p:blipFill>
          <a:blip r:embed="rId4"/>
          <a:stretch>
            <a:fillRect/>
          </a:stretch>
        </p:blipFill>
        <p:spPr>
          <a:xfrm>
            <a:off x="6164674" y="3458553"/>
            <a:ext cx="6028913" cy="2873154"/>
          </a:xfrm>
          <a:prstGeom prst="rect">
            <a:avLst/>
          </a:prstGeom>
        </p:spPr>
      </p:pic>
    </p:spTree>
    <p:extLst>
      <p:ext uri="{BB962C8B-B14F-4D97-AF65-F5344CB8AC3E}">
        <p14:creationId xmlns:p14="http://schemas.microsoft.com/office/powerpoint/2010/main" val="26209982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27069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skipUntil</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skipUntil </a:t>
            </a:r>
            <a:r>
              <a:rPr lang="zh-CN" altLang="en-US" sz="2000" dirty="0"/>
              <a:t>操作符订阅原始的 </a:t>
            </a:r>
            <a:r>
              <a:rPr lang="en-US" altLang="zh-CN" sz="2000" dirty="0"/>
              <a:t>Observable</a:t>
            </a:r>
            <a:r>
              <a:rPr lang="zh-CN" altLang="en-US" sz="2000" dirty="0"/>
              <a:t>，但是忽略它的发射物，直到第二个</a:t>
            </a:r>
            <a:r>
              <a:rPr lang="en-US" altLang="zh-CN" sz="2000" dirty="0"/>
              <a:t>Observable</a:t>
            </a:r>
            <a:r>
              <a:rPr lang="zh-CN" altLang="en-US" sz="2000" dirty="0"/>
              <a:t>发射了一项数据那一刻，它开始发射原始</a:t>
            </a:r>
            <a:r>
              <a:rPr lang="en-US" altLang="zh-CN" sz="2000" dirty="0"/>
              <a:t>Observable</a:t>
            </a:r>
            <a:r>
              <a:rPr lang="zh-CN" altLang="en-US" sz="2000" dirty="0"/>
              <a:t>。</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2206533" y="2214273"/>
            <a:ext cx="7500446" cy="4394793"/>
          </a:xfrm>
          <a:prstGeom prst="rect">
            <a:avLst/>
          </a:prstGeom>
        </p:spPr>
      </p:pic>
    </p:spTree>
    <p:extLst>
      <p:ext uri="{BB962C8B-B14F-4D97-AF65-F5344CB8AC3E}">
        <p14:creationId xmlns:p14="http://schemas.microsoft.com/office/powerpoint/2010/main" val="32980646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50939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skipWhile</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skipWhile </a:t>
            </a:r>
            <a:r>
              <a:rPr lang="zh-CN" altLang="en-US" sz="2000" dirty="0"/>
              <a:t>操作符订阅原始的 </a:t>
            </a:r>
            <a:r>
              <a:rPr lang="en-US" altLang="zh-CN" sz="2000" dirty="0"/>
              <a:t>Observable</a:t>
            </a:r>
            <a:r>
              <a:rPr lang="zh-CN" altLang="en-US" sz="2000" dirty="0"/>
              <a:t>，但是忽略它的发射物，直到你指定的某个条件变为 </a:t>
            </a:r>
            <a:r>
              <a:rPr lang="en-US" altLang="zh-CN" sz="2000" dirty="0"/>
              <a:t>false </a:t>
            </a:r>
            <a:r>
              <a:rPr lang="zh-CN" altLang="en-US" sz="2000" dirty="0"/>
              <a:t>的那一刻，它开始发射原始 </a:t>
            </a:r>
            <a:r>
              <a:rPr lang="en-US" altLang="zh-CN" sz="2000" dirty="0"/>
              <a:t>Observable</a:t>
            </a:r>
            <a:r>
              <a:rPr lang="zh-CN" altLang="en-US" sz="2000" dirty="0"/>
              <a:t>。</a:t>
            </a:r>
            <a:endParaRPr lang="en-US" altLang="zh-CN" sz="2000" dirty="0">
              <a:sym typeface="Wingdings"/>
            </a:endParaRPr>
          </a:p>
        </p:txBody>
      </p:sp>
      <p:pic>
        <p:nvPicPr>
          <p:cNvPr id="4" name="图片 3"/>
          <p:cNvPicPr>
            <a:picLocks noChangeAspect="1"/>
          </p:cNvPicPr>
          <p:nvPr/>
        </p:nvPicPr>
        <p:blipFill>
          <a:blip r:embed="rId3"/>
          <a:stretch>
            <a:fillRect/>
          </a:stretch>
        </p:blipFill>
        <p:spPr>
          <a:xfrm>
            <a:off x="1864504" y="2401344"/>
            <a:ext cx="8559156" cy="4078973"/>
          </a:xfrm>
          <a:prstGeom prst="rect">
            <a:avLst/>
          </a:prstGeom>
        </p:spPr>
      </p:pic>
    </p:spTree>
    <p:extLst>
      <p:ext uri="{BB962C8B-B14F-4D97-AF65-F5344CB8AC3E}">
        <p14:creationId xmlns:p14="http://schemas.microsoft.com/office/powerpoint/2010/main" val="18948453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378566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all</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359613"/>
            <a:ext cx="10803230" cy="1299843"/>
          </a:xfrm>
          <a:prstGeom prst="rect">
            <a:avLst/>
          </a:prstGeom>
          <a:noFill/>
        </p:spPr>
        <p:txBody>
          <a:bodyPr wrap="square" rtlCol="0">
            <a:spAutoFit/>
          </a:bodyPr>
          <a:lstStyle/>
          <a:p>
            <a:pPr>
              <a:lnSpc>
                <a:spcPct val="120000"/>
              </a:lnSpc>
            </a:pPr>
            <a:r>
              <a:rPr lang="en-US" altLang="zh-CN" sz="2200" dirty="0">
                <a:solidFill>
                  <a:srgbClr val="FFFFFF"/>
                </a:solidFill>
                <a:latin typeface="+mn-ea"/>
              </a:rPr>
              <a:t>all </a:t>
            </a:r>
            <a:r>
              <a:rPr lang="zh-CN" altLang="en-US" sz="2200" dirty="0" smtClean="0">
                <a:solidFill>
                  <a:srgbClr val="FFFFFF"/>
                </a:solidFill>
                <a:latin typeface="+mn-ea"/>
              </a:rPr>
              <a:t>操作符根据一个函数对源</a:t>
            </a:r>
            <a:r>
              <a:rPr lang="en-US" altLang="zh-CN" sz="2200" dirty="0" smtClean="0">
                <a:solidFill>
                  <a:srgbClr val="FFFFFF"/>
                </a:solidFill>
                <a:latin typeface="+mn-ea"/>
              </a:rPr>
              <a:t> Observable </a:t>
            </a:r>
            <a:r>
              <a:rPr lang="zh-CN" altLang="en-US" sz="2200" dirty="0" smtClean="0">
                <a:solidFill>
                  <a:srgbClr val="FFFFFF"/>
                </a:solidFill>
                <a:latin typeface="+mn-ea"/>
              </a:rPr>
              <a:t>发</a:t>
            </a:r>
            <a:r>
              <a:rPr lang="zh-CN" altLang="en-US" sz="2200" dirty="0">
                <a:solidFill>
                  <a:srgbClr val="FFFFFF"/>
                </a:solidFill>
                <a:latin typeface="+mn-ea"/>
              </a:rPr>
              <a:t>射的所有数据进行判断，最终返回的结果就是这个判断结果</a:t>
            </a:r>
            <a:r>
              <a:rPr lang="zh-CN" altLang="en-US" sz="2200" dirty="0" smtClean="0">
                <a:solidFill>
                  <a:srgbClr val="FFFFFF"/>
                </a:solidFill>
                <a:latin typeface="+mn-ea"/>
              </a:rPr>
              <a:t>。这个函数使用发</a:t>
            </a:r>
            <a:r>
              <a:rPr lang="zh-CN" altLang="en-US" sz="2200" dirty="0">
                <a:solidFill>
                  <a:srgbClr val="FFFFFF"/>
                </a:solidFill>
                <a:latin typeface="+mn-ea"/>
              </a:rPr>
              <a:t>射的数据作为参数，内部判断所有的数据是否满足我们定义好的判断条件，如果全部都满足则返</a:t>
            </a:r>
            <a:r>
              <a:rPr lang="zh-CN" altLang="en-US" sz="2200" dirty="0" smtClean="0">
                <a:solidFill>
                  <a:srgbClr val="FFFFFF"/>
                </a:solidFill>
                <a:latin typeface="+mn-ea"/>
              </a:rPr>
              <a:t>回</a:t>
            </a:r>
            <a:r>
              <a:rPr lang="en-US" altLang="zh-CN" sz="2200" dirty="0" smtClean="0">
                <a:solidFill>
                  <a:srgbClr val="FFFFFF"/>
                </a:solidFill>
                <a:latin typeface="+mn-ea"/>
              </a:rPr>
              <a:t> true</a:t>
            </a:r>
            <a:r>
              <a:rPr lang="zh-CN" altLang="en-US" sz="2200" dirty="0">
                <a:solidFill>
                  <a:srgbClr val="FFFFFF"/>
                </a:solidFill>
                <a:latin typeface="+mn-ea"/>
              </a:rPr>
              <a:t>，否则就返</a:t>
            </a:r>
            <a:r>
              <a:rPr lang="zh-CN" altLang="en-US" sz="2200" dirty="0" smtClean="0">
                <a:solidFill>
                  <a:srgbClr val="FFFFFF"/>
                </a:solidFill>
                <a:latin typeface="+mn-ea"/>
              </a:rPr>
              <a:t>回</a:t>
            </a:r>
            <a:r>
              <a:rPr lang="en-US" altLang="zh-CN" sz="2200" dirty="0" smtClean="0">
                <a:solidFill>
                  <a:srgbClr val="FFFFFF"/>
                </a:solidFill>
                <a:latin typeface="+mn-ea"/>
              </a:rPr>
              <a:t> false</a:t>
            </a:r>
            <a:r>
              <a:rPr lang="zh-CN" altLang="en-US" sz="2200" dirty="0">
                <a:solidFill>
                  <a:srgbClr val="FFFFFF"/>
                </a:solidFill>
                <a:latin typeface="+mn-ea"/>
              </a:rPr>
              <a:t>。</a:t>
            </a:r>
            <a:endParaRPr lang="en-US" altLang="zh-CN" sz="2200" dirty="0">
              <a:solidFill>
                <a:srgbClr val="FFFFFF"/>
              </a:solidFill>
              <a:latin typeface="+mn-ea"/>
            </a:endParaRPr>
          </a:p>
        </p:txBody>
      </p:sp>
      <p:pic>
        <p:nvPicPr>
          <p:cNvPr id="4" name="图片 3"/>
          <p:cNvPicPr>
            <a:picLocks noChangeAspect="1"/>
          </p:cNvPicPr>
          <p:nvPr/>
        </p:nvPicPr>
        <p:blipFill>
          <a:blip r:embed="rId2"/>
          <a:stretch>
            <a:fillRect/>
          </a:stretch>
        </p:blipFill>
        <p:spPr>
          <a:xfrm>
            <a:off x="2731525" y="3021265"/>
            <a:ext cx="6679240" cy="3287438"/>
          </a:xfrm>
          <a:prstGeom prst="rect">
            <a:avLst/>
          </a:prstGeom>
        </p:spPr>
      </p:pic>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3154640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814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sorted</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sorted </a:t>
            </a:r>
            <a:r>
              <a:rPr lang="zh-CN" altLang="en-US" sz="2000" dirty="0"/>
              <a:t>操作符可以对源 </a:t>
            </a:r>
            <a:r>
              <a:rPr lang="en-US" altLang="zh-CN" sz="2000" dirty="0"/>
              <a:t>Observable </a:t>
            </a:r>
            <a:r>
              <a:rPr lang="zh-CN" altLang="en-US" sz="2000" dirty="0"/>
              <a:t>发射的数据序列进行排序操作，然后输出排序后的结果</a:t>
            </a:r>
            <a:r>
              <a:rPr lang="zh-CN" altLang="en-US" sz="2000" dirty="0" smtClean="0"/>
              <a:t>。</a:t>
            </a:r>
            <a:endParaRPr lang="en-US" altLang="zh-CN" sz="2000" dirty="0" smtClean="0"/>
          </a:p>
          <a:p>
            <a:pPr>
              <a:lnSpc>
                <a:spcPct val="120000"/>
              </a:lnSpc>
            </a:pPr>
            <a:r>
              <a:rPr lang="zh-CN" altLang="en-US" sz="2000" dirty="0">
                <a:sym typeface="Wingdings"/>
              </a:rPr>
              <a:t>目前处于</a:t>
            </a:r>
            <a:r>
              <a:rPr lang="en-US" altLang="zh-CN" sz="2000" dirty="0">
                <a:sym typeface="Wingdings"/>
              </a:rPr>
              <a:t>Experimental</a:t>
            </a:r>
            <a:r>
              <a:rPr lang="zh-CN" altLang="en-US" sz="2000" dirty="0">
                <a:sym typeface="Wingdings"/>
              </a:rPr>
              <a:t>阶段。</a:t>
            </a:r>
            <a:endParaRPr lang="en-US" altLang="zh-CN" sz="2000" dirty="0">
              <a:sym typeface="Wingdings"/>
            </a:endParaRPr>
          </a:p>
        </p:txBody>
      </p:sp>
    </p:spTree>
    <p:extLst>
      <p:ext uri="{BB962C8B-B14F-4D97-AF65-F5344CB8AC3E}">
        <p14:creationId xmlns:p14="http://schemas.microsoft.com/office/powerpoint/2010/main" val="38548060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40719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startWith</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startWith </a:t>
            </a:r>
            <a:r>
              <a:rPr lang="zh-CN" altLang="en-US" sz="2000" dirty="0"/>
              <a:t>可以在一个 </a:t>
            </a:r>
            <a:r>
              <a:rPr lang="en-US" altLang="zh-CN" sz="2000" dirty="0"/>
              <a:t>Observable </a:t>
            </a:r>
            <a:r>
              <a:rPr lang="zh-CN" altLang="en-US" sz="2000" dirty="0"/>
              <a:t>发射数据之前先发射一个指定的数据序列。（</a:t>
            </a:r>
            <a:r>
              <a:rPr lang="zh-CN" altLang="en-US" sz="2000" dirty="0" smtClean="0"/>
              <a:t>如果想在一个 </a:t>
            </a:r>
            <a:r>
              <a:rPr lang="en-US" altLang="zh-CN" sz="2000" dirty="0"/>
              <a:t>Observable </a:t>
            </a:r>
            <a:r>
              <a:rPr lang="zh-CN" altLang="en-US" sz="2000" dirty="0"/>
              <a:t>发射的数据末尾追加一个数据序列可以使用 </a:t>
            </a:r>
            <a:r>
              <a:rPr lang="en-US" altLang="zh-CN" sz="2000" dirty="0"/>
              <a:t>concat</a:t>
            </a:r>
            <a:r>
              <a:rPr lang="en-US" altLang="zh-CN" sz="2000" dirty="0" smtClean="0"/>
              <a:t> </a:t>
            </a:r>
            <a:r>
              <a:rPr lang="zh-CN" altLang="en-US" sz="2000" dirty="0"/>
              <a:t>操作符。）</a:t>
            </a:r>
            <a:endParaRPr lang="en-US" altLang="zh-CN" sz="2000" dirty="0">
              <a:sym typeface="Wingdings"/>
            </a:endParaRPr>
          </a:p>
        </p:txBody>
      </p:sp>
      <p:pic>
        <p:nvPicPr>
          <p:cNvPr id="2" name="图片 1"/>
          <p:cNvPicPr>
            <a:picLocks noChangeAspect="1"/>
          </p:cNvPicPr>
          <p:nvPr/>
        </p:nvPicPr>
        <p:blipFill>
          <a:blip r:embed="rId3"/>
          <a:stretch>
            <a:fillRect/>
          </a:stretch>
        </p:blipFill>
        <p:spPr>
          <a:xfrm>
            <a:off x="1540242" y="2107847"/>
            <a:ext cx="9025281" cy="4442131"/>
          </a:xfrm>
          <a:prstGeom prst="rect">
            <a:avLst/>
          </a:prstGeom>
        </p:spPr>
      </p:pic>
    </p:spTree>
    <p:extLst>
      <p:ext uri="{BB962C8B-B14F-4D97-AF65-F5344CB8AC3E}">
        <p14:creationId xmlns:p14="http://schemas.microsoft.com/office/powerpoint/2010/main" val="26306001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4535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subscribe</a:t>
            </a:r>
          </a:p>
        </p:txBody>
      </p:sp>
      <p:sp>
        <p:nvSpPr>
          <p:cNvPr id="9" name="文本框 8"/>
          <p:cNvSpPr txBox="1"/>
          <p:nvPr/>
        </p:nvSpPr>
        <p:spPr>
          <a:xfrm>
            <a:off x="662514" y="1171813"/>
            <a:ext cx="10803230" cy="3036729"/>
          </a:xfrm>
          <a:prstGeom prst="rect">
            <a:avLst/>
          </a:prstGeom>
          <a:noFill/>
        </p:spPr>
        <p:txBody>
          <a:bodyPr wrap="square" rtlCol="0">
            <a:spAutoFit/>
          </a:bodyPr>
          <a:lstStyle/>
          <a:p>
            <a:pPr>
              <a:lnSpc>
                <a:spcPct val="120000"/>
              </a:lnSpc>
            </a:pPr>
            <a:r>
              <a:rPr lang="zh-CN" altLang="en-US" sz="2000" dirty="0"/>
              <a:t> </a:t>
            </a:r>
            <a:r>
              <a:rPr lang="en-US" altLang="zh-CN" sz="2000" dirty="0"/>
              <a:t>subscribe </a:t>
            </a:r>
            <a:r>
              <a:rPr lang="zh-CN" altLang="en-US" sz="2000" dirty="0"/>
              <a:t>操作符是连接 </a:t>
            </a:r>
            <a:r>
              <a:rPr lang="en-US" altLang="zh-CN" sz="2000" dirty="0"/>
              <a:t>Observer </a:t>
            </a:r>
            <a:r>
              <a:rPr lang="zh-CN" altLang="en-US" sz="2000" dirty="0"/>
              <a:t>和 </a:t>
            </a:r>
            <a:r>
              <a:rPr lang="en-US" altLang="zh-CN" sz="2000" dirty="0"/>
              <a:t>Observable </a:t>
            </a:r>
            <a:r>
              <a:rPr lang="zh-CN" altLang="en-US" sz="2000" dirty="0"/>
              <a:t>的胶水。一个 </a:t>
            </a:r>
            <a:r>
              <a:rPr lang="en-US" altLang="zh-CN" sz="2000" dirty="0"/>
              <a:t>Observer </a:t>
            </a:r>
            <a:r>
              <a:rPr lang="zh-CN" altLang="en-US" sz="2000" dirty="0"/>
              <a:t>要想看到 </a:t>
            </a:r>
            <a:r>
              <a:rPr lang="en-US" altLang="zh-CN" sz="2000" dirty="0"/>
              <a:t>Observable </a:t>
            </a:r>
            <a:r>
              <a:rPr lang="zh-CN" altLang="en-US" sz="2000" dirty="0"/>
              <a:t>发射的数据项</a:t>
            </a:r>
            <a:r>
              <a:rPr lang="zh-CN" altLang="en-US" sz="2000" dirty="0" smtClean="0"/>
              <a:t>，或</a:t>
            </a:r>
            <a:r>
              <a:rPr lang="zh-CN" altLang="en-US" sz="2000" dirty="0"/>
              <a:t>者想要从 </a:t>
            </a:r>
            <a:r>
              <a:rPr lang="en-US" altLang="zh-CN" sz="2000" dirty="0"/>
              <a:t>Observable </a:t>
            </a:r>
            <a:r>
              <a:rPr lang="zh-CN" altLang="en-US" sz="2000" dirty="0"/>
              <a:t>获取错误和完成通知，它首先必须使用这个操作符订阅那个 </a:t>
            </a:r>
            <a:r>
              <a:rPr lang="en-US" altLang="zh-CN" sz="2000" dirty="0" smtClean="0"/>
              <a:t>Observable</a:t>
            </a:r>
            <a:r>
              <a:rPr lang="zh-CN" altLang="zh-CN" sz="2000" dirty="0" smtClean="0"/>
              <a:t>。</a:t>
            </a:r>
            <a:endParaRPr lang="en-US" altLang="zh-CN" sz="2000" dirty="0" smtClean="0"/>
          </a:p>
          <a:p>
            <a:pPr>
              <a:lnSpc>
                <a:spcPct val="120000"/>
              </a:lnSpc>
            </a:pPr>
            <a:r>
              <a:rPr lang="en-US" altLang="zh-CN" sz="2000" dirty="0" smtClean="0"/>
              <a:t>subscribe</a:t>
            </a:r>
            <a:r>
              <a:rPr lang="zh-CN" altLang="en-US" sz="2000" dirty="0"/>
              <a:t>操作符的一般实现可能会接受一到三个方法（然后由观察者组合它们），或者接受一个实现了包含这三个方法的接口的对象（有时叫做 </a:t>
            </a:r>
            <a:r>
              <a:rPr lang="en-US" altLang="zh-CN" sz="2000" dirty="0"/>
              <a:t>Observer </a:t>
            </a:r>
            <a:r>
              <a:rPr lang="zh-CN" altLang="en-US" sz="2000" dirty="0"/>
              <a:t>或 </a:t>
            </a:r>
            <a:r>
              <a:rPr lang="en-US" altLang="zh-CN" sz="2000" dirty="0"/>
              <a:t>Subscriber</a:t>
            </a:r>
            <a:r>
              <a:rPr lang="zh-CN" altLang="en-US" sz="2000" dirty="0"/>
              <a:t>）</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t>onNext</a:t>
            </a:r>
          </a:p>
          <a:p>
            <a:pPr marL="342900" indent="-342900">
              <a:lnSpc>
                <a:spcPct val="120000"/>
              </a:lnSpc>
              <a:buFont typeface="Wingdings" charset="0"/>
              <a:buChar char=""/>
            </a:pPr>
            <a:r>
              <a:rPr lang="en-US" altLang="zh-CN" sz="2000" dirty="0" smtClean="0"/>
              <a:t>onError</a:t>
            </a:r>
          </a:p>
          <a:p>
            <a:pPr marL="342900" indent="-342900">
              <a:lnSpc>
                <a:spcPct val="120000"/>
              </a:lnSpc>
              <a:buFont typeface="Wingdings" charset="0"/>
              <a:buChar char=""/>
            </a:pPr>
            <a:r>
              <a:rPr lang="en-US" altLang="zh-CN" sz="2000" dirty="0" smtClean="0"/>
              <a:t>onCompleted</a:t>
            </a:r>
          </a:p>
        </p:txBody>
      </p:sp>
    </p:spTree>
    <p:extLst>
      <p:ext uri="{BB962C8B-B14F-4D97-AF65-F5344CB8AC3E}">
        <p14:creationId xmlns:p14="http://schemas.microsoft.com/office/powerpoint/2010/main" val="29011052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4535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subscribe</a:t>
            </a:r>
          </a:p>
        </p:txBody>
      </p:sp>
      <p:sp>
        <p:nvSpPr>
          <p:cNvPr id="9" name="文本框 8"/>
          <p:cNvSpPr txBox="1"/>
          <p:nvPr/>
        </p:nvSpPr>
        <p:spPr>
          <a:xfrm>
            <a:off x="662514" y="1171813"/>
            <a:ext cx="10803230" cy="5678478"/>
          </a:xfrm>
          <a:prstGeom prst="rect">
            <a:avLst/>
          </a:prstGeom>
          <a:noFill/>
        </p:spPr>
        <p:txBody>
          <a:bodyPr wrap="square" rtlCol="0">
            <a:spAutoFit/>
          </a:bodyPr>
          <a:lstStyle/>
          <a:p>
            <a:pPr marL="342900" indent="-342900">
              <a:lnSpc>
                <a:spcPct val="130000"/>
              </a:lnSpc>
              <a:buFont typeface="Wingdings" charset="0"/>
              <a:buChar char=""/>
            </a:pPr>
            <a:r>
              <a:rPr lang="en-US" altLang="zh-CN" sz="2000" dirty="0" smtClean="0">
                <a:latin typeface="+mn-ea"/>
              </a:rPr>
              <a:t>onNext</a:t>
            </a:r>
            <a:endParaRPr lang="en-US" altLang="zh-CN" sz="2000" dirty="0">
              <a:latin typeface="+mn-ea"/>
            </a:endParaRPr>
          </a:p>
          <a:p>
            <a:pPr>
              <a:lnSpc>
                <a:spcPct val="130000"/>
              </a:lnSpc>
            </a:pPr>
            <a:r>
              <a:rPr lang="zh-CN" altLang="en-US" sz="2000" dirty="0">
                <a:latin typeface="+mn-ea"/>
              </a:rPr>
              <a:t>每当 </a:t>
            </a:r>
            <a:r>
              <a:rPr lang="en-US" altLang="zh-CN" sz="2000" dirty="0">
                <a:latin typeface="+mn-ea"/>
              </a:rPr>
              <a:t>Observable </a:t>
            </a:r>
            <a:r>
              <a:rPr lang="zh-CN" altLang="en-US" sz="2000" dirty="0">
                <a:latin typeface="+mn-ea"/>
              </a:rPr>
              <a:t>发射了一项数据它就会调用这个方法。这个方法的参数是这个 </a:t>
            </a:r>
            <a:r>
              <a:rPr lang="en-US" altLang="zh-CN" sz="2000" dirty="0">
                <a:latin typeface="+mn-ea"/>
              </a:rPr>
              <a:t>Observable </a:t>
            </a:r>
            <a:r>
              <a:rPr lang="zh-CN" altLang="en-US" sz="2000" dirty="0">
                <a:latin typeface="+mn-ea"/>
              </a:rPr>
              <a:t>发射的数据项</a:t>
            </a:r>
            <a:r>
              <a:rPr lang="zh-CN" altLang="en-US" sz="2000" dirty="0" smtClean="0">
                <a:latin typeface="+mn-ea"/>
              </a:rPr>
              <a:t>。</a:t>
            </a:r>
            <a:endParaRPr lang="en-US" altLang="zh-CN" sz="2000" dirty="0" smtClean="0">
              <a:latin typeface="+mn-ea"/>
            </a:endParaRPr>
          </a:p>
          <a:p>
            <a:pPr marL="342900" indent="-342900">
              <a:lnSpc>
                <a:spcPct val="130000"/>
              </a:lnSpc>
              <a:buFont typeface="Wingdings" charset="0"/>
              <a:buChar char=""/>
            </a:pPr>
            <a:r>
              <a:rPr lang="en-US" altLang="zh-CN" sz="2000" dirty="0" smtClean="0">
                <a:latin typeface="+mn-ea"/>
              </a:rPr>
              <a:t>onError</a:t>
            </a:r>
            <a:endParaRPr lang="en-US" altLang="zh-CN" sz="2000" dirty="0">
              <a:latin typeface="+mn-ea"/>
            </a:endParaRPr>
          </a:p>
          <a:p>
            <a:pPr>
              <a:lnSpc>
                <a:spcPct val="130000"/>
              </a:lnSpc>
            </a:pPr>
            <a:r>
              <a:rPr lang="en-US" altLang="zh-CN" sz="2000" dirty="0" smtClean="0">
                <a:latin typeface="+mn-ea"/>
              </a:rPr>
              <a:t>Observable</a:t>
            </a:r>
            <a:r>
              <a:rPr lang="zh-CN" altLang="en-US" sz="2000" dirty="0" smtClean="0">
                <a:latin typeface="+mn-ea"/>
              </a:rPr>
              <a:t> 调用这个方法表示它无法</a:t>
            </a:r>
            <a:r>
              <a:rPr lang="zh-CN" altLang="en-US" sz="2000" dirty="0">
                <a:latin typeface="+mn-ea"/>
              </a:rPr>
              <a:t>生成期待的数据或者遇到了其它错误。这将停止 </a:t>
            </a:r>
            <a:r>
              <a:rPr lang="en-US" altLang="zh-CN" sz="2000" dirty="0">
                <a:latin typeface="+mn-ea"/>
              </a:rPr>
              <a:t>Observable</a:t>
            </a:r>
            <a:r>
              <a:rPr lang="zh-CN" altLang="en-US" sz="2000" dirty="0">
                <a:latin typeface="+mn-ea"/>
              </a:rPr>
              <a:t>，它在这之后不会再调用 </a:t>
            </a:r>
            <a:r>
              <a:rPr lang="en-US" altLang="zh-CN" sz="2000" dirty="0">
                <a:latin typeface="+mn-ea"/>
              </a:rPr>
              <a:t>onNext </a:t>
            </a:r>
            <a:r>
              <a:rPr lang="zh-CN" altLang="en-US" sz="2000" dirty="0">
                <a:latin typeface="+mn-ea"/>
              </a:rPr>
              <a:t>或 </a:t>
            </a:r>
            <a:r>
              <a:rPr lang="en-US" altLang="zh-CN" sz="2000" dirty="0">
                <a:latin typeface="+mn-ea"/>
              </a:rPr>
              <a:t>onCompleted</a:t>
            </a:r>
            <a:r>
              <a:rPr lang="zh-CN" altLang="en-US" sz="2000" dirty="0" smtClean="0">
                <a:latin typeface="+mn-ea"/>
              </a:rPr>
              <a:t>。</a:t>
            </a:r>
            <a:r>
              <a:rPr lang="en-US" altLang="zh-CN" sz="2000" dirty="0" smtClean="0">
                <a:latin typeface="+mn-ea"/>
              </a:rPr>
              <a:t>onError </a:t>
            </a:r>
            <a:r>
              <a:rPr lang="zh-CN" altLang="en-US" sz="2000" dirty="0">
                <a:latin typeface="+mn-ea"/>
              </a:rPr>
              <a:t>方法的参数是导致这个错误的原因的一个表示（有时可能是一个 </a:t>
            </a:r>
            <a:r>
              <a:rPr lang="en-US" altLang="zh-CN" sz="2000" dirty="0">
                <a:latin typeface="+mn-ea"/>
              </a:rPr>
              <a:t>Exception </a:t>
            </a:r>
            <a:r>
              <a:rPr lang="zh-CN" altLang="en-US" sz="2000" dirty="0">
                <a:latin typeface="+mn-ea"/>
              </a:rPr>
              <a:t>或 </a:t>
            </a:r>
            <a:r>
              <a:rPr lang="en-US" altLang="zh-CN" sz="2000" dirty="0">
                <a:latin typeface="+mn-ea"/>
              </a:rPr>
              <a:t>Throwable </a:t>
            </a:r>
            <a:r>
              <a:rPr lang="zh-CN" altLang="en-US" sz="2000" dirty="0">
                <a:latin typeface="+mn-ea"/>
              </a:rPr>
              <a:t>对象，其它时候也可能是一个简单的字符串，取决于具体的实现）</a:t>
            </a:r>
            <a:r>
              <a:rPr lang="zh-CN" altLang="zh-CN" sz="2000" dirty="0">
                <a:latin typeface="+mn-ea"/>
              </a:rPr>
              <a:t>。</a:t>
            </a:r>
            <a:endParaRPr lang="en-US" altLang="zh-CN" sz="2000" dirty="0">
              <a:latin typeface="+mn-ea"/>
            </a:endParaRPr>
          </a:p>
          <a:p>
            <a:pPr marL="342900" indent="-342900">
              <a:lnSpc>
                <a:spcPct val="130000"/>
              </a:lnSpc>
              <a:buFont typeface="Wingdings" charset="0"/>
              <a:buChar char=""/>
            </a:pPr>
            <a:r>
              <a:rPr lang="en-US" altLang="zh-CN" sz="2000" dirty="0" smtClean="0">
                <a:latin typeface="+mn-ea"/>
              </a:rPr>
              <a:t>onCompleted</a:t>
            </a:r>
          </a:p>
          <a:p>
            <a:pPr>
              <a:lnSpc>
                <a:spcPct val="130000"/>
              </a:lnSpc>
            </a:pPr>
            <a:r>
              <a:rPr lang="zh-CN" altLang="en-US" sz="2000" dirty="0" smtClean="0">
                <a:latin typeface="+mn-ea"/>
              </a:rPr>
              <a:t>如果没有遇到任何错误</a:t>
            </a:r>
            <a:r>
              <a:rPr lang="zh-CN" altLang="en-US" sz="2000" dirty="0">
                <a:latin typeface="+mn-ea"/>
              </a:rPr>
              <a:t>，</a:t>
            </a:r>
            <a:r>
              <a:rPr lang="en-US" altLang="zh-CN" sz="2000" dirty="0">
                <a:latin typeface="+mn-ea"/>
              </a:rPr>
              <a:t>Observable </a:t>
            </a:r>
            <a:r>
              <a:rPr lang="zh-CN" altLang="en-US" sz="2000" dirty="0">
                <a:latin typeface="+mn-ea"/>
              </a:rPr>
              <a:t>在最后一次调用 </a:t>
            </a:r>
            <a:r>
              <a:rPr lang="en-US" altLang="zh-CN" sz="2000" dirty="0">
                <a:latin typeface="+mn-ea"/>
              </a:rPr>
              <a:t>onCompleted </a:t>
            </a:r>
            <a:r>
              <a:rPr lang="zh-CN" altLang="en-US" sz="2000" dirty="0">
                <a:latin typeface="+mn-ea"/>
              </a:rPr>
              <a:t>之后会调用这个方法。          </a:t>
            </a:r>
            <a:r>
              <a:rPr lang="en-US" altLang="zh-CN" sz="2000" dirty="0">
                <a:latin typeface="+mn-ea"/>
              </a:rPr>
              <a:t>\n\n</a:t>
            </a:r>
            <a:r>
              <a:rPr lang="zh-CN" altLang="en-US" sz="2000" dirty="0">
                <a:latin typeface="+mn-ea"/>
              </a:rPr>
              <a:t>如果一个 </a:t>
            </a:r>
            <a:r>
              <a:rPr lang="en-US" altLang="zh-CN" sz="2000" dirty="0">
                <a:latin typeface="+mn-ea"/>
              </a:rPr>
              <a:t>Observable </a:t>
            </a:r>
            <a:r>
              <a:rPr lang="zh-CN" altLang="en-US" sz="2000" dirty="0">
                <a:latin typeface="+mn-ea"/>
              </a:rPr>
              <a:t>直到有一个观察者订阅它才开始发射数据项，</a:t>
            </a:r>
            <a:r>
              <a:rPr lang="zh-CN" altLang="en-US" sz="2000" dirty="0" smtClean="0">
                <a:latin typeface="+mn-ea"/>
              </a:rPr>
              <a:t>就称之为</a:t>
            </a:r>
            <a:r>
              <a:rPr lang="en-US" altLang="zh-CN" sz="2000" dirty="0" smtClean="0">
                <a:latin typeface="+mn-ea"/>
              </a:rPr>
              <a:t>“</a:t>
            </a:r>
            <a:r>
              <a:rPr lang="zh-CN" altLang="en-US" sz="2000" dirty="0" smtClean="0">
                <a:latin typeface="+mn-ea"/>
              </a:rPr>
              <a:t>冷</a:t>
            </a:r>
            <a:r>
              <a:rPr lang="en-US" altLang="zh-CN" sz="2000" dirty="0" smtClean="0">
                <a:latin typeface="+mn-ea"/>
              </a:rPr>
              <a:t>”</a:t>
            </a:r>
            <a:r>
              <a:rPr lang="zh-CN" altLang="en-US" sz="2000" dirty="0" smtClean="0">
                <a:latin typeface="+mn-ea"/>
              </a:rPr>
              <a:t>的 </a:t>
            </a:r>
            <a:r>
              <a:rPr lang="en-US" altLang="zh-CN" sz="2000" dirty="0">
                <a:latin typeface="+mn-ea"/>
              </a:rPr>
              <a:t>Observable</a:t>
            </a:r>
            <a:r>
              <a:rPr lang="zh-CN" altLang="en-US" sz="2000" dirty="0">
                <a:latin typeface="+mn-ea"/>
              </a:rPr>
              <a:t>；         如果一个 </a:t>
            </a:r>
            <a:r>
              <a:rPr lang="en-US" altLang="zh-CN" sz="2000" dirty="0">
                <a:latin typeface="+mn-ea"/>
              </a:rPr>
              <a:t>Observable </a:t>
            </a:r>
            <a:r>
              <a:rPr lang="zh-CN" altLang="en-US" sz="2000" dirty="0">
                <a:latin typeface="+mn-ea"/>
              </a:rPr>
              <a:t>可能在任何时刻开始发射数据，</a:t>
            </a:r>
            <a:r>
              <a:rPr lang="zh-CN" altLang="en-US" sz="2000" dirty="0" smtClean="0">
                <a:latin typeface="+mn-ea"/>
              </a:rPr>
              <a:t>就称之为</a:t>
            </a:r>
            <a:r>
              <a:rPr lang="en-US" altLang="zh-CN" sz="2000" dirty="0" smtClean="0">
                <a:latin typeface="+mn-ea"/>
              </a:rPr>
              <a:t>“</a:t>
            </a:r>
            <a:r>
              <a:rPr lang="zh-CN" altLang="en-US" sz="2000" dirty="0" smtClean="0">
                <a:latin typeface="+mn-ea"/>
              </a:rPr>
              <a:t>热</a:t>
            </a:r>
            <a:r>
              <a:rPr lang="en-US" altLang="zh-CN" sz="2000" dirty="0" smtClean="0">
                <a:latin typeface="+mn-ea"/>
              </a:rPr>
              <a:t>”</a:t>
            </a:r>
            <a:r>
              <a:rPr lang="zh-CN" altLang="en-US" sz="2000" dirty="0" smtClean="0">
                <a:latin typeface="+mn-ea"/>
              </a:rPr>
              <a:t>的 </a:t>
            </a:r>
            <a:r>
              <a:rPr lang="en-US" altLang="zh-CN" sz="2000" dirty="0">
                <a:latin typeface="+mn-ea"/>
              </a:rPr>
              <a:t>Observable</a:t>
            </a:r>
            <a:r>
              <a:rPr lang="zh-CN" altLang="en-US" sz="2000" dirty="0">
                <a:latin typeface="+mn-ea"/>
              </a:rPr>
              <a:t>，一个订阅者可能从开始之后的某个时刻开始观察它发射的数据序列，它可能会错过在订阅之前发射的数据</a:t>
            </a:r>
            <a:r>
              <a:rPr lang="zh-CN" altLang="en-US" sz="2000" dirty="0" smtClean="0">
                <a:latin typeface="+mn-ea"/>
              </a:rPr>
              <a:t>。</a:t>
            </a:r>
            <a:endParaRPr lang="en-US" altLang="zh-CN" sz="2000" dirty="0" smtClean="0">
              <a:latin typeface="+mn-ea"/>
            </a:endParaRPr>
          </a:p>
        </p:txBody>
      </p:sp>
    </p:spTree>
    <p:extLst>
      <p:ext uri="{BB962C8B-B14F-4D97-AF65-F5344CB8AC3E}">
        <p14:creationId xmlns:p14="http://schemas.microsoft.com/office/powerpoint/2010/main" val="23445661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8766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subscribeOn</a:t>
            </a:r>
          </a:p>
        </p:txBody>
      </p:sp>
      <p:sp>
        <p:nvSpPr>
          <p:cNvPr id="9" name="文本框 8"/>
          <p:cNvSpPr txBox="1"/>
          <p:nvPr/>
        </p:nvSpPr>
        <p:spPr>
          <a:xfrm>
            <a:off x="662514" y="1171813"/>
            <a:ext cx="10803230" cy="1277273"/>
          </a:xfrm>
          <a:prstGeom prst="rect">
            <a:avLst/>
          </a:prstGeom>
          <a:noFill/>
        </p:spPr>
        <p:txBody>
          <a:bodyPr wrap="square" rtlCol="0">
            <a:spAutoFit/>
          </a:bodyPr>
          <a:lstStyle/>
          <a:p>
            <a:pPr>
              <a:lnSpc>
                <a:spcPct val="130000"/>
              </a:lnSpc>
            </a:pPr>
            <a:r>
              <a:rPr lang="en-US" altLang="zh-CN" sz="2000" dirty="0">
                <a:latin typeface="+mn-ea"/>
              </a:rPr>
              <a:t>subscribeOn </a:t>
            </a:r>
            <a:r>
              <a:rPr lang="zh-CN" altLang="en-US" sz="2000" dirty="0">
                <a:latin typeface="+mn-ea"/>
              </a:rPr>
              <a:t>操作符 用来指定 </a:t>
            </a:r>
            <a:r>
              <a:rPr lang="en-US" altLang="zh-CN" sz="2000" dirty="0">
                <a:latin typeface="+mn-ea"/>
              </a:rPr>
              <a:t>Observable </a:t>
            </a:r>
            <a:r>
              <a:rPr lang="zh-CN" altLang="en-US" sz="2000" dirty="0">
                <a:latin typeface="+mn-ea"/>
              </a:rPr>
              <a:t>自身在哪个调度器上执行</a:t>
            </a:r>
            <a:r>
              <a:rPr lang="zh-CN" altLang="en-US" sz="2000" dirty="0" smtClean="0">
                <a:latin typeface="+mn-ea"/>
              </a:rPr>
              <a:t>。</a:t>
            </a:r>
            <a:r>
              <a:rPr lang="en-US" altLang="zh-CN" sz="2000" dirty="0" smtClean="0">
                <a:latin typeface="+mn-ea"/>
              </a:rPr>
              <a:t>subscribeOn </a:t>
            </a:r>
            <a:r>
              <a:rPr lang="zh-CN" altLang="en-US" sz="2000" dirty="0">
                <a:latin typeface="+mn-ea"/>
              </a:rPr>
              <a:t>作用于该操作符之前的 </a:t>
            </a:r>
            <a:r>
              <a:rPr lang="en-US" altLang="zh-CN" sz="2000" dirty="0">
                <a:latin typeface="+mn-ea"/>
              </a:rPr>
              <a:t>Observable </a:t>
            </a:r>
            <a:r>
              <a:rPr lang="zh-CN" altLang="en-US" sz="2000" dirty="0">
                <a:latin typeface="+mn-ea"/>
              </a:rPr>
              <a:t>的创建操符作以及 </a:t>
            </a:r>
            <a:r>
              <a:rPr lang="en-US" altLang="zh-CN" sz="2000" dirty="0">
                <a:latin typeface="+mn-ea"/>
              </a:rPr>
              <a:t>doOnSubscribe </a:t>
            </a:r>
            <a:r>
              <a:rPr lang="zh-CN" altLang="en-US" sz="2000" dirty="0">
                <a:latin typeface="+mn-ea"/>
              </a:rPr>
              <a:t>操作符 ，换句话说就是 </a:t>
            </a:r>
            <a:r>
              <a:rPr lang="en-US" altLang="zh-CN" sz="2000" dirty="0">
                <a:latin typeface="+mn-ea"/>
              </a:rPr>
              <a:t>doOnSubscribe </a:t>
            </a:r>
            <a:r>
              <a:rPr lang="zh-CN" altLang="en-US" sz="2000" dirty="0">
                <a:latin typeface="+mn-ea"/>
              </a:rPr>
              <a:t>以及 </a:t>
            </a:r>
            <a:r>
              <a:rPr lang="en-US" altLang="zh-CN" sz="2000" dirty="0">
                <a:latin typeface="+mn-ea"/>
              </a:rPr>
              <a:t>Observable </a:t>
            </a:r>
            <a:r>
              <a:rPr lang="zh-CN" altLang="en-US" sz="2000" dirty="0">
                <a:latin typeface="+mn-ea"/>
              </a:rPr>
              <a:t>的创建操作符总是被其之后最近的 </a:t>
            </a:r>
            <a:r>
              <a:rPr lang="en-US" altLang="zh-CN" sz="2000" dirty="0">
                <a:latin typeface="+mn-ea"/>
              </a:rPr>
              <a:t>subscribeOn </a:t>
            </a:r>
            <a:r>
              <a:rPr lang="zh-CN" altLang="en-US" sz="2000" dirty="0">
                <a:latin typeface="+mn-ea"/>
              </a:rPr>
              <a:t>控制。</a:t>
            </a:r>
            <a:endParaRPr lang="en-US" altLang="zh-CN" sz="2000" dirty="0">
              <a:latin typeface="+mn-ea"/>
            </a:endParaRPr>
          </a:p>
        </p:txBody>
      </p:sp>
    </p:spTree>
    <p:extLst>
      <p:ext uri="{BB962C8B-B14F-4D97-AF65-F5344CB8AC3E}">
        <p14:creationId xmlns:p14="http://schemas.microsoft.com/office/powerpoint/2010/main" val="10666915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8766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subscribeOn</a:t>
            </a:r>
          </a:p>
        </p:txBody>
      </p:sp>
      <p:sp>
        <p:nvSpPr>
          <p:cNvPr id="9" name="文本框 8"/>
          <p:cNvSpPr txBox="1"/>
          <p:nvPr/>
        </p:nvSpPr>
        <p:spPr>
          <a:xfrm>
            <a:off x="662514" y="1171813"/>
            <a:ext cx="10803230" cy="477054"/>
          </a:xfrm>
          <a:prstGeom prst="rect">
            <a:avLst/>
          </a:prstGeom>
          <a:noFill/>
        </p:spPr>
        <p:txBody>
          <a:bodyPr wrap="square" rtlCol="0">
            <a:spAutoFit/>
          </a:bodyPr>
          <a:lstStyle/>
          <a:p>
            <a:pPr>
              <a:lnSpc>
                <a:spcPct val="130000"/>
              </a:lnSpc>
            </a:pPr>
            <a:r>
              <a:rPr lang="en-US" altLang="zh-CN" sz="2000" dirty="0">
                <a:latin typeface="+mn-ea"/>
              </a:rPr>
              <a:t>subscribeOn </a:t>
            </a:r>
            <a:r>
              <a:rPr lang="zh-CN" altLang="en-US" sz="2000" dirty="0" smtClean="0">
                <a:latin typeface="+mn-ea"/>
              </a:rPr>
              <a:t>的作用域如图所示：</a:t>
            </a:r>
            <a:endParaRPr lang="en-US" altLang="zh-CN" sz="2000" dirty="0">
              <a:latin typeface="+mn-ea"/>
            </a:endParaRPr>
          </a:p>
        </p:txBody>
      </p:sp>
      <p:pic>
        <p:nvPicPr>
          <p:cNvPr id="2" name="图片 1"/>
          <p:cNvPicPr>
            <a:picLocks noChangeAspect="1"/>
          </p:cNvPicPr>
          <p:nvPr/>
        </p:nvPicPr>
        <p:blipFill>
          <a:blip r:embed="rId3"/>
          <a:stretch>
            <a:fillRect/>
          </a:stretch>
        </p:blipFill>
        <p:spPr>
          <a:xfrm>
            <a:off x="2128198" y="1686636"/>
            <a:ext cx="7937423" cy="5090304"/>
          </a:xfrm>
          <a:prstGeom prst="rect">
            <a:avLst/>
          </a:prstGeom>
        </p:spPr>
      </p:pic>
    </p:spTree>
    <p:extLst>
      <p:ext uri="{BB962C8B-B14F-4D97-AF65-F5344CB8AC3E}">
        <p14:creationId xmlns:p14="http://schemas.microsoft.com/office/powerpoint/2010/main" val="25040373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54538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switchIfEmpty</a:t>
            </a:r>
          </a:p>
        </p:txBody>
      </p:sp>
      <p:sp>
        <p:nvSpPr>
          <p:cNvPr id="9" name="文本框 8"/>
          <p:cNvSpPr txBox="1"/>
          <p:nvPr/>
        </p:nvSpPr>
        <p:spPr>
          <a:xfrm>
            <a:off x="662514" y="1171813"/>
            <a:ext cx="10803230" cy="877163"/>
          </a:xfrm>
          <a:prstGeom prst="rect">
            <a:avLst/>
          </a:prstGeom>
          <a:noFill/>
        </p:spPr>
        <p:txBody>
          <a:bodyPr wrap="square" rtlCol="0">
            <a:spAutoFit/>
          </a:bodyPr>
          <a:lstStyle/>
          <a:p>
            <a:pPr>
              <a:lnSpc>
                <a:spcPct val="130000"/>
              </a:lnSpc>
            </a:pPr>
            <a:r>
              <a:rPr lang="en-US" altLang="zh-CN" sz="2000" dirty="0">
                <a:latin typeface="+mn-ea"/>
              </a:rPr>
              <a:t>switchIfEmpty </a:t>
            </a:r>
            <a:r>
              <a:rPr lang="zh-CN" altLang="en-US" sz="2000" dirty="0">
                <a:latin typeface="+mn-ea"/>
              </a:rPr>
              <a:t>操作符支持传递一个 </a:t>
            </a:r>
            <a:r>
              <a:rPr lang="en-US" altLang="zh-CN" sz="2000" dirty="0">
                <a:latin typeface="+mn-ea"/>
              </a:rPr>
              <a:t>Observable </a:t>
            </a:r>
            <a:r>
              <a:rPr lang="zh-CN" altLang="en-US" sz="2000" dirty="0">
                <a:latin typeface="+mn-ea"/>
              </a:rPr>
              <a:t>作为参数，当源 </a:t>
            </a:r>
            <a:r>
              <a:rPr lang="en-US" altLang="zh-CN" sz="2000" dirty="0">
                <a:latin typeface="+mn-ea"/>
              </a:rPr>
              <a:t>Observable </a:t>
            </a:r>
            <a:r>
              <a:rPr lang="zh-CN" altLang="en-US" sz="2000" dirty="0">
                <a:latin typeface="+mn-ea"/>
              </a:rPr>
              <a:t>数据为空的情况下，执行作为参数的 </a:t>
            </a:r>
            <a:r>
              <a:rPr lang="en-US" altLang="zh-CN" sz="2000" dirty="0">
                <a:latin typeface="+mn-ea"/>
              </a:rPr>
              <a:t>Observable</a:t>
            </a:r>
            <a:r>
              <a:rPr lang="zh-CN" altLang="en-US" sz="2000" dirty="0" smtClean="0">
                <a:latin typeface="+mn-ea"/>
              </a:rPr>
              <a:t>。</a:t>
            </a:r>
            <a:r>
              <a:rPr lang="en-US" altLang="zh-CN" sz="2000" dirty="0" smtClean="0">
                <a:latin typeface="+mn-ea"/>
              </a:rPr>
              <a:t>defaultIfEmpty</a:t>
            </a:r>
            <a:r>
              <a:rPr lang="zh-CN" altLang="en-US" sz="2000" dirty="0" smtClean="0">
                <a:latin typeface="+mn-ea"/>
              </a:rPr>
              <a:t> 最终也是调用的 </a:t>
            </a:r>
            <a:r>
              <a:rPr lang="en-US" altLang="zh-CN" sz="2000" dirty="0" smtClean="0">
                <a:latin typeface="+mn-ea"/>
              </a:rPr>
              <a:t>switchIfEmpty</a:t>
            </a:r>
            <a:r>
              <a:rPr lang="zh-CN" altLang="en-US" sz="2000" dirty="0">
                <a:latin typeface="+mn-ea"/>
              </a:rPr>
              <a:t>。</a:t>
            </a:r>
            <a:endParaRPr lang="en-US" altLang="zh-CN" sz="2000" dirty="0">
              <a:latin typeface="+mn-ea"/>
            </a:endParaRPr>
          </a:p>
        </p:txBody>
      </p:sp>
    </p:spTree>
    <p:extLst>
      <p:ext uri="{BB962C8B-B14F-4D97-AF65-F5344CB8AC3E}">
        <p14:creationId xmlns:p14="http://schemas.microsoft.com/office/powerpoint/2010/main" val="26672303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77488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switchMap</a:t>
            </a:r>
          </a:p>
        </p:txBody>
      </p:sp>
      <p:sp>
        <p:nvSpPr>
          <p:cNvPr id="9" name="文本框 8"/>
          <p:cNvSpPr txBox="1"/>
          <p:nvPr/>
        </p:nvSpPr>
        <p:spPr>
          <a:xfrm>
            <a:off x="662514" y="1171813"/>
            <a:ext cx="10803230" cy="1677382"/>
          </a:xfrm>
          <a:prstGeom prst="rect">
            <a:avLst/>
          </a:prstGeom>
          <a:noFill/>
        </p:spPr>
        <p:txBody>
          <a:bodyPr wrap="square" rtlCol="0">
            <a:spAutoFit/>
          </a:bodyPr>
          <a:lstStyle/>
          <a:p>
            <a:pPr>
              <a:lnSpc>
                <a:spcPct val="130000"/>
              </a:lnSpc>
            </a:pPr>
            <a:r>
              <a:rPr lang="en-US" altLang="zh-CN" sz="2000" dirty="0">
                <a:latin typeface="+mn-ea"/>
              </a:rPr>
              <a:t>switchMap </a:t>
            </a:r>
            <a:r>
              <a:rPr lang="zh-CN" altLang="en-US" sz="2000" dirty="0">
                <a:latin typeface="+mn-ea"/>
              </a:rPr>
              <a:t>操作符与 </a:t>
            </a:r>
            <a:r>
              <a:rPr lang="en-US" altLang="zh-CN" sz="2000" dirty="0">
                <a:latin typeface="+mn-ea"/>
              </a:rPr>
              <a:t>flatMap </a:t>
            </a:r>
            <a:r>
              <a:rPr lang="zh-CN" altLang="en-US" sz="2000" dirty="0">
                <a:latin typeface="+mn-ea"/>
              </a:rPr>
              <a:t>操作符类似，都是把 </a:t>
            </a:r>
            <a:r>
              <a:rPr lang="en-US" altLang="zh-CN" sz="2000" dirty="0">
                <a:latin typeface="+mn-ea"/>
              </a:rPr>
              <a:t>Observable </a:t>
            </a:r>
            <a:r>
              <a:rPr lang="zh-CN" altLang="en-US" sz="2000" dirty="0">
                <a:latin typeface="+mn-ea"/>
              </a:rPr>
              <a:t>产生的结果转换成多个 </a:t>
            </a:r>
            <a:r>
              <a:rPr lang="en-US" altLang="zh-CN" sz="2000" dirty="0">
                <a:latin typeface="+mn-ea"/>
              </a:rPr>
              <a:t>Observable</a:t>
            </a:r>
            <a:r>
              <a:rPr lang="zh-CN" altLang="en-US" sz="2000" dirty="0">
                <a:latin typeface="+mn-ea"/>
              </a:rPr>
              <a:t>，然后把这多个 </a:t>
            </a:r>
            <a:r>
              <a:rPr lang="en-US" altLang="zh-CN" sz="2000" dirty="0">
                <a:latin typeface="+mn-ea"/>
              </a:rPr>
              <a:t>Observable “</a:t>
            </a:r>
            <a:r>
              <a:rPr lang="zh-CN" altLang="en-US" sz="2000" dirty="0">
                <a:latin typeface="+mn-ea"/>
              </a:rPr>
              <a:t>扁平化”成一个 </a:t>
            </a:r>
            <a:r>
              <a:rPr lang="en-US" altLang="zh-CN" sz="2000" dirty="0">
                <a:latin typeface="+mn-ea"/>
              </a:rPr>
              <a:t>Observable</a:t>
            </a:r>
            <a:r>
              <a:rPr lang="zh-CN" altLang="en-US" sz="2000" dirty="0">
                <a:latin typeface="+mn-ea"/>
              </a:rPr>
              <a:t>，并依次提交产生的结果给订阅者</a:t>
            </a:r>
            <a:r>
              <a:rPr lang="zh-CN" altLang="en-US" sz="2000" dirty="0" smtClean="0">
                <a:latin typeface="+mn-ea"/>
              </a:rPr>
              <a:t>。但</a:t>
            </a:r>
            <a:r>
              <a:rPr lang="zh-CN" altLang="en-US" sz="2000" dirty="0">
                <a:latin typeface="+mn-ea"/>
              </a:rPr>
              <a:t>是与 </a:t>
            </a:r>
            <a:r>
              <a:rPr lang="en-US" altLang="zh-CN" sz="2000" dirty="0">
                <a:latin typeface="+mn-ea"/>
              </a:rPr>
              <a:t>flatMap </a:t>
            </a:r>
            <a:r>
              <a:rPr lang="zh-CN" altLang="en-US" sz="2000" dirty="0">
                <a:latin typeface="+mn-ea"/>
              </a:rPr>
              <a:t>操作符不同的是，</a:t>
            </a:r>
            <a:r>
              <a:rPr lang="en-US" altLang="zh-CN" sz="2000" dirty="0">
                <a:latin typeface="+mn-ea"/>
              </a:rPr>
              <a:t>switchMap </a:t>
            </a:r>
            <a:r>
              <a:rPr lang="zh-CN" altLang="en-US" sz="2000" dirty="0">
                <a:latin typeface="+mn-ea"/>
              </a:rPr>
              <a:t>操作符会保存最新的 </a:t>
            </a:r>
            <a:r>
              <a:rPr lang="en-US" altLang="zh-CN" sz="2000" dirty="0">
                <a:latin typeface="+mn-ea"/>
              </a:rPr>
              <a:t>Observable </a:t>
            </a:r>
            <a:r>
              <a:rPr lang="zh-CN" altLang="en-US" sz="2000" dirty="0">
                <a:latin typeface="+mn-ea"/>
              </a:rPr>
              <a:t>产生的结果而舍弃旧的结果</a:t>
            </a:r>
            <a:r>
              <a:rPr lang="zh-CN" altLang="en-US" sz="2000" dirty="0" smtClean="0">
                <a:latin typeface="+mn-ea"/>
              </a:rPr>
              <a:t>。</a:t>
            </a:r>
            <a:endParaRPr lang="en-US" altLang="zh-CN" sz="2000" dirty="0" smtClean="0">
              <a:latin typeface="+mn-ea"/>
            </a:endParaRPr>
          </a:p>
        </p:txBody>
      </p:sp>
      <p:pic>
        <p:nvPicPr>
          <p:cNvPr id="2" name="图片 1"/>
          <p:cNvPicPr>
            <a:picLocks noChangeAspect="1"/>
          </p:cNvPicPr>
          <p:nvPr/>
        </p:nvPicPr>
        <p:blipFill>
          <a:blip r:embed="rId3"/>
          <a:stretch>
            <a:fillRect/>
          </a:stretch>
        </p:blipFill>
        <p:spPr>
          <a:xfrm>
            <a:off x="2377918" y="2838507"/>
            <a:ext cx="7349930" cy="4019493"/>
          </a:xfrm>
          <a:prstGeom prst="rect">
            <a:avLst/>
          </a:prstGeom>
        </p:spPr>
      </p:pic>
    </p:spTree>
    <p:extLst>
      <p:ext uri="{BB962C8B-B14F-4D97-AF65-F5344CB8AC3E}">
        <p14:creationId xmlns:p14="http://schemas.microsoft.com/office/powerpoint/2010/main" val="33894833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55585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switchOnNext</a:t>
            </a:r>
          </a:p>
        </p:txBody>
      </p:sp>
      <p:sp>
        <p:nvSpPr>
          <p:cNvPr id="9" name="文本框 8"/>
          <p:cNvSpPr txBox="1"/>
          <p:nvPr/>
        </p:nvSpPr>
        <p:spPr>
          <a:xfrm>
            <a:off x="662514" y="1077243"/>
            <a:ext cx="10803230" cy="2477601"/>
          </a:xfrm>
          <a:prstGeom prst="rect">
            <a:avLst/>
          </a:prstGeom>
          <a:noFill/>
        </p:spPr>
        <p:txBody>
          <a:bodyPr wrap="square" rtlCol="0">
            <a:spAutoFit/>
          </a:bodyPr>
          <a:lstStyle/>
          <a:p>
            <a:pPr>
              <a:lnSpc>
                <a:spcPct val="130000"/>
              </a:lnSpc>
            </a:pPr>
            <a:r>
              <a:rPr lang="en-US" altLang="zh-CN" sz="2000" dirty="0">
                <a:latin typeface="+mn-ea"/>
              </a:rPr>
              <a:t>switchOnNext </a:t>
            </a:r>
            <a:r>
              <a:rPr lang="zh-CN" altLang="en-US" sz="2000" dirty="0">
                <a:latin typeface="+mn-ea"/>
              </a:rPr>
              <a:t>操作符订阅一个发射多个 </a:t>
            </a:r>
            <a:r>
              <a:rPr lang="en-US" altLang="zh-CN" sz="2000" dirty="0">
                <a:latin typeface="+mn-ea"/>
              </a:rPr>
              <a:t>Observables </a:t>
            </a:r>
            <a:r>
              <a:rPr lang="zh-CN" altLang="en-US" sz="2000" dirty="0">
                <a:latin typeface="+mn-ea"/>
              </a:rPr>
              <a:t>的 </a:t>
            </a:r>
            <a:r>
              <a:rPr lang="en-US" altLang="zh-CN" sz="2000" dirty="0">
                <a:latin typeface="+mn-ea"/>
              </a:rPr>
              <a:t>Observable</a:t>
            </a:r>
            <a:r>
              <a:rPr lang="zh-CN" altLang="en-US" sz="2000" dirty="0">
                <a:latin typeface="+mn-ea"/>
              </a:rPr>
              <a:t>。它每次观察那些 </a:t>
            </a:r>
            <a:r>
              <a:rPr lang="en-US" altLang="zh-CN" sz="2000" dirty="0">
                <a:latin typeface="+mn-ea"/>
              </a:rPr>
              <a:t>Observables </a:t>
            </a:r>
            <a:r>
              <a:rPr lang="zh-CN" altLang="en-US" sz="2000" dirty="0">
                <a:latin typeface="+mn-ea"/>
              </a:rPr>
              <a:t>中的一个</a:t>
            </a:r>
            <a:r>
              <a:rPr lang="zh-CN" altLang="en-US" sz="2000" dirty="0" smtClean="0">
                <a:latin typeface="+mn-ea"/>
              </a:rPr>
              <a:t>，</a:t>
            </a:r>
            <a:r>
              <a:rPr lang="en-US" altLang="zh-CN" sz="2000" dirty="0" smtClean="0">
                <a:latin typeface="+mn-ea"/>
              </a:rPr>
              <a:t>switchOnNext </a:t>
            </a:r>
            <a:r>
              <a:rPr lang="zh-CN" altLang="en-US" sz="2000" dirty="0">
                <a:latin typeface="+mn-ea"/>
              </a:rPr>
              <a:t>返回的这个 </a:t>
            </a:r>
            <a:r>
              <a:rPr lang="en-US" altLang="zh-CN" sz="2000" dirty="0">
                <a:latin typeface="+mn-ea"/>
              </a:rPr>
              <a:t>Observable </a:t>
            </a:r>
            <a:r>
              <a:rPr lang="zh-CN" altLang="en-US" sz="2000" dirty="0">
                <a:latin typeface="+mn-ea"/>
              </a:rPr>
              <a:t>取消订阅前一个发射数据的 </a:t>
            </a:r>
            <a:r>
              <a:rPr lang="en-US" altLang="zh-CN" sz="2000" dirty="0">
                <a:latin typeface="+mn-ea"/>
              </a:rPr>
              <a:t>Observable</a:t>
            </a:r>
            <a:r>
              <a:rPr lang="zh-CN" altLang="en-US" sz="2000" dirty="0">
                <a:latin typeface="+mn-ea"/>
              </a:rPr>
              <a:t>，开始发射最近的 </a:t>
            </a:r>
            <a:r>
              <a:rPr lang="en-US" altLang="zh-CN" sz="2000" dirty="0">
                <a:latin typeface="+mn-ea"/>
              </a:rPr>
              <a:t>Observable </a:t>
            </a:r>
            <a:r>
              <a:rPr lang="zh-CN" altLang="en-US" sz="2000" dirty="0">
                <a:latin typeface="+mn-ea"/>
              </a:rPr>
              <a:t>发射的数据</a:t>
            </a:r>
            <a:r>
              <a:rPr lang="zh-CN" altLang="en-US" sz="2000" dirty="0" smtClean="0">
                <a:latin typeface="+mn-ea"/>
              </a:rPr>
              <a:t>。注意</a:t>
            </a:r>
            <a:r>
              <a:rPr lang="zh-CN" altLang="en-US" sz="2000" dirty="0">
                <a:latin typeface="+mn-ea"/>
              </a:rPr>
              <a:t>：当原始 </a:t>
            </a:r>
            <a:r>
              <a:rPr lang="en-US" altLang="zh-CN" sz="2000" dirty="0">
                <a:latin typeface="+mn-ea"/>
              </a:rPr>
              <a:t>Observable </a:t>
            </a:r>
            <a:r>
              <a:rPr lang="zh-CN" altLang="en-US" sz="2000" dirty="0">
                <a:latin typeface="+mn-ea"/>
              </a:rPr>
              <a:t>发射了一个新的 </a:t>
            </a:r>
            <a:r>
              <a:rPr lang="en-US" altLang="zh-CN" sz="2000" dirty="0">
                <a:latin typeface="+mn-ea"/>
              </a:rPr>
              <a:t>Observable </a:t>
            </a:r>
            <a:r>
              <a:rPr lang="zh-CN" altLang="en-US" sz="2000" dirty="0">
                <a:latin typeface="+mn-ea"/>
              </a:rPr>
              <a:t>时（不是这个新的 </a:t>
            </a:r>
            <a:r>
              <a:rPr lang="en-US" altLang="zh-CN" sz="2000" dirty="0">
                <a:latin typeface="+mn-ea"/>
              </a:rPr>
              <a:t>Observable </a:t>
            </a:r>
            <a:r>
              <a:rPr lang="zh-CN" altLang="en-US" sz="2000" dirty="0">
                <a:latin typeface="+mn-ea"/>
              </a:rPr>
              <a:t>发射了一条数据时），         它将取消订阅之前的那个 </a:t>
            </a:r>
            <a:r>
              <a:rPr lang="en-US" altLang="zh-CN" sz="2000" dirty="0">
                <a:latin typeface="+mn-ea"/>
              </a:rPr>
              <a:t>Observable</a:t>
            </a:r>
            <a:r>
              <a:rPr lang="zh-CN" altLang="en-US" sz="2000" dirty="0">
                <a:latin typeface="+mn-ea"/>
              </a:rPr>
              <a:t>。这意味着，在后来那个 </a:t>
            </a:r>
            <a:r>
              <a:rPr lang="en-US" altLang="zh-CN" sz="2000" dirty="0">
                <a:latin typeface="+mn-ea"/>
              </a:rPr>
              <a:t>Observable </a:t>
            </a:r>
            <a:r>
              <a:rPr lang="zh-CN" altLang="en-US" sz="2000" dirty="0">
                <a:latin typeface="+mn-ea"/>
              </a:rPr>
              <a:t>产生之后到它开始发射数据之前的这段时间里</a:t>
            </a:r>
            <a:r>
              <a:rPr lang="zh-CN" altLang="en-US" sz="2000" dirty="0" smtClean="0">
                <a:latin typeface="+mn-ea"/>
              </a:rPr>
              <a:t>， </a:t>
            </a:r>
            <a:r>
              <a:rPr lang="zh-CN" altLang="en-US" sz="2000" dirty="0">
                <a:latin typeface="+mn-ea"/>
              </a:rPr>
              <a:t>前一个 </a:t>
            </a:r>
            <a:r>
              <a:rPr lang="en-US" altLang="zh-CN" sz="2000" dirty="0">
                <a:latin typeface="+mn-ea"/>
              </a:rPr>
              <a:t>Observable </a:t>
            </a:r>
            <a:r>
              <a:rPr lang="zh-CN" altLang="en-US" sz="2000" dirty="0">
                <a:latin typeface="+mn-ea"/>
              </a:rPr>
              <a:t>发射的数据将被丢弃（就像图例上的那个黄色圆圈一样）。</a:t>
            </a:r>
            <a:endParaRPr lang="en-US" altLang="zh-CN" sz="2000" dirty="0" smtClean="0">
              <a:latin typeface="+mn-ea"/>
            </a:endParaRPr>
          </a:p>
        </p:txBody>
      </p:sp>
      <p:pic>
        <p:nvPicPr>
          <p:cNvPr id="4" name="图片 3"/>
          <p:cNvPicPr>
            <a:picLocks noChangeAspect="1"/>
          </p:cNvPicPr>
          <p:nvPr/>
        </p:nvPicPr>
        <p:blipFill>
          <a:blip r:embed="rId3"/>
          <a:stretch>
            <a:fillRect/>
          </a:stretch>
        </p:blipFill>
        <p:spPr>
          <a:xfrm>
            <a:off x="3164519" y="3472064"/>
            <a:ext cx="5880124" cy="3399447"/>
          </a:xfrm>
          <a:prstGeom prst="rect">
            <a:avLst/>
          </a:prstGeom>
        </p:spPr>
      </p:pic>
    </p:spTree>
    <p:extLst>
      <p:ext uri="{BB962C8B-B14F-4D97-AF65-F5344CB8AC3E}">
        <p14:creationId xmlns:p14="http://schemas.microsoft.com/office/powerpoint/2010/main" val="16099609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16061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a:t>
            </a:r>
          </a:p>
        </p:txBody>
      </p:sp>
      <p:sp>
        <p:nvSpPr>
          <p:cNvPr id="9" name="文本框 8"/>
          <p:cNvSpPr txBox="1"/>
          <p:nvPr/>
        </p:nvSpPr>
        <p:spPr>
          <a:xfrm>
            <a:off x="662514" y="1077243"/>
            <a:ext cx="10803230" cy="2667397"/>
          </a:xfrm>
          <a:prstGeom prst="rect">
            <a:avLst/>
          </a:prstGeom>
          <a:noFill/>
        </p:spPr>
        <p:txBody>
          <a:bodyPr wrap="square" rtlCol="0">
            <a:spAutoFit/>
          </a:bodyPr>
          <a:lstStyle/>
          <a:p>
            <a:pPr>
              <a:lnSpc>
                <a:spcPct val="120000"/>
              </a:lnSpc>
            </a:pPr>
            <a:r>
              <a:rPr lang="en-US" altLang="zh-CN" sz="2000" dirty="0">
                <a:latin typeface="+mn-ea"/>
              </a:rPr>
              <a:t>take </a:t>
            </a:r>
            <a:r>
              <a:rPr lang="zh-CN" altLang="en-US" sz="2000" dirty="0">
                <a:latin typeface="+mn-ea"/>
              </a:rPr>
              <a:t>操作符让可以根据条件只返回源 </a:t>
            </a:r>
            <a:r>
              <a:rPr lang="en-US" altLang="zh-CN" sz="2000" dirty="0">
                <a:latin typeface="+mn-ea"/>
              </a:rPr>
              <a:t>Observable </a:t>
            </a:r>
            <a:r>
              <a:rPr lang="zh-CN" altLang="en-US" sz="2000" dirty="0">
                <a:latin typeface="+mn-ea"/>
              </a:rPr>
              <a:t>前面的</a:t>
            </a:r>
            <a:r>
              <a:rPr lang="en-US" altLang="zh-CN" sz="2000" dirty="0">
                <a:latin typeface="+mn-ea"/>
              </a:rPr>
              <a:t>N</a:t>
            </a:r>
            <a:r>
              <a:rPr lang="zh-CN" altLang="en-US" sz="2000" dirty="0">
                <a:latin typeface="+mn-ea"/>
              </a:rPr>
              <a:t>项数据，然后发射完成通知，忽略剩余的数据。</a:t>
            </a:r>
            <a:r>
              <a:rPr lang="en-US" altLang="zh-CN" sz="2000" dirty="0">
                <a:latin typeface="+mn-ea"/>
              </a:rPr>
              <a:t>limit </a:t>
            </a:r>
            <a:r>
              <a:rPr lang="zh-CN" altLang="en-US" sz="2000" dirty="0">
                <a:latin typeface="+mn-ea"/>
              </a:rPr>
              <a:t>操作符实际上也是调用 </a:t>
            </a:r>
            <a:r>
              <a:rPr lang="en-US" altLang="zh-CN" sz="2000" dirty="0">
                <a:latin typeface="+mn-ea"/>
              </a:rPr>
              <a:t>take</a:t>
            </a:r>
            <a:r>
              <a:rPr lang="zh-CN" altLang="en-US" sz="2000" dirty="0">
                <a:latin typeface="+mn-ea"/>
              </a:rPr>
              <a:t>操作符</a:t>
            </a:r>
            <a:r>
              <a:rPr lang="zh-CN" altLang="en-US" sz="2000" dirty="0" smtClean="0">
                <a:latin typeface="+mn-ea"/>
              </a:rPr>
              <a:t>。有</a:t>
            </a:r>
            <a:r>
              <a:rPr lang="zh-CN" altLang="en-US" sz="2000" dirty="0">
                <a:latin typeface="+mn-ea"/>
              </a:rPr>
              <a:t>一点需要注意，如果对一个 </a:t>
            </a:r>
            <a:r>
              <a:rPr lang="en-US" altLang="zh-CN" sz="2000" dirty="0">
                <a:latin typeface="+mn-ea"/>
              </a:rPr>
              <a:t>Observable </a:t>
            </a:r>
            <a:r>
              <a:rPr lang="zh-CN" altLang="en-US" sz="2000" dirty="0">
                <a:latin typeface="+mn-ea"/>
              </a:rPr>
              <a:t>使用 </a:t>
            </a:r>
            <a:r>
              <a:rPr lang="en-US" altLang="zh-CN" sz="2000" dirty="0">
                <a:latin typeface="+mn-ea"/>
              </a:rPr>
              <a:t>take(n)</a:t>
            </a:r>
            <a:r>
              <a:rPr lang="zh-CN" altLang="en-US" sz="2000" dirty="0">
                <a:latin typeface="+mn-ea"/>
              </a:rPr>
              <a:t>（或</a:t>
            </a:r>
            <a:r>
              <a:rPr lang="en-US" altLang="zh-CN" sz="2000" dirty="0">
                <a:latin typeface="+mn-ea"/>
              </a:rPr>
              <a:t>limit(n)</a:t>
            </a:r>
            <a:r>
              <a:rPr lang="zh-CN" altLang="en-US" sz="2000" dirty="0">
                <a:latin typeface="+mn-ea"/>
              </a:rPr>
              <a:t>）操作符，而那个 </a:t>
            </a:r>
            <a:r>
              <a:rPr lang="en-US" altLang="zh-CN" sz="2000" dirty="0">
                <a:latin typeface="+mn-ea"/>
              </a:rPr>
              <a:t>Observable </a:t>
            </a:r>
            <a:r>
              <a:rPr lang="zh-CN" altLang="en-US" sz="2000" dirty="0">
                <a:latin typeface="+mn-ea"/>
              </a:rPr>
              <a:t>发射的数据少于</a:t>
            </a:r>
            <a:r>
              <a:rPr lang="en-US" altLang="zh-CN" sz="2000" dirty="0">
                <a:latin typeface="+mn-ea"/>
              </a:rPr>
              <a:t>N</a:t>
            </a:r>
            <a:r>
              <a:rPr lang="zh-CN" altLang="en-US" sz="2000" dirty="0">
                <a:latin typeface="+mn-ea"/>
              </a:rPr>
              <a:t>项，         那么 </a:t>
            </a:r>
            <a:r>
              <a:rPr lang="en-US" altLang="zh-CN" sz="2000" dirty="0">
                <a:latin typeface="+mn-ea"/>
              </a:rPr>
              <a:t>take </a:t>
            </a:r>
            <a:r>
              <a:rPr lang="zh-CN" altLang="en-US" sz="2000" dirty="0">
                <a:latin typeface="+mn-ea"/>
              </a:rPr>
              <a:t>操作生成的 </a:t>
            </a:r>
            <a:r>
              <a:rPr lang="en-US" altLang="zh-CN" sz="2000" dirty="0">
                <a:latin typeface="+mn-ea"/>
              </a:rPr>
              <a:t>Observable </a:t>
            </a:r>
            <a:r>
              <a:rPr lang="zh-CN" altLang="en-US" sz="2000" dirty="0">
                <a:latin typeface="+mn-ea"/>
              </a:rPr>
              <a:t>不会抛异常或发射 </a:t>
            </a:r>
            <a:r>
              <a:rPr lang="en-US" altLang="zh-CN" sz="2000" dirty="0">
                <a:latin typeface="+mn-ea"/>
              </a:rPr>
              <a:t>onError </a:t>
            </a:r>
            <a:r>
              <a:rPr lang="zh-CN" altLang="en-US" sz="2000" dirty="0">
                <a:latin typeface="+mn-ea"/>
              </a:rPr>
              <a:t>通知</a:t>
            </a:r>
            <a:r>
              <a:rPr lang="zh-CN" altLang="en-US" sz="2000" dirty="0" smtClean="0">
                <a:latin typeface="+mn-ea"/>
              </a:rPr>
              <a:t>。</a:t>
            </a:r>
            <a:endParaRPr lang="en-US" altLang="zh-CN" sz="2000" dirty="0"/>
          </a:p>
          <a:p>
            <a:pPr marL="342900" indent="-342900">
              <a:lnSpc>
                <a:spcPct val="120000"/>
              </a:lnSpc>
              <a:buFont typeface="Wingdings" charset="0"/>
              <a:buChar char=""/>
            </a:pPr>
            <a:r>
              <a:rPr lang="en-US" altLang="zh-CN" sz="2000" dirty="0" smtClean="0"/>
              <a:t>take(int)</a:t>
            </a:r>
            <a:endParaRPr lang="en-US" altLang="zh-CN" sz="2000" dirty="0"/>
          </a:p>
          <a:p>
            <a:pPr marL="342900" indent="-342900">
              <a:lnSpc>
                <a:spcPct val="120000"/>
              </a:lnSpc>
              <a:buFont typeface="Wingdings" charset="0"/>
              <a:buChar char=""/>
            </a:pPr>
            <a:r>
              <a:rPr lang="en-US" altLang="zh-CN" sz="2000" dirty="0" smtClean="0"/>
              <a:t>take(long, TimeUnit)</a:t>
            </a:r>
          </a:p>
          <a:p>
            <a:pPr marL="342900" indent="-342900">
              <a:lnSpc>
                <a:spcPct val="120000"/>
              </a:lnSpc>
              <a:buFont typeface="Wingdings" charset="0"/>
              <a:buChar char=""/>
            </a:pPr>
            <a:r>
              <a:rPr lang="en-US" altLang="zh-CN" sz="2000" dirty="0" smtClean="0"/>
              <a:t>take(long, TimeUnit, Scheduler)</a:t>
            </a:r>
            <a:endParaRPr lang="en-US" altLang="zh-CN" sz="2000" dirty="0"/>
          </a:p>
        </p:txBody>
      </p:sp>
    </p:spTree>
    <p:extLst>
      <p:ext uri="{BB962C8B-B14F-4D97-AF65-F5344CB8AC3E}">
        <p14:creationId xmlns:p14="http://schemas.microsoft.com/office/powerpoint/2010/main" val="14595864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421847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amb</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359613"/>
            <a:ext cx="10803230" cy="1299843"/>
          </a:xfrm>
          <a:prstGeom prst="rect">
            <a:avLst/>
          </a:prstGeom>
          <a:noFill/>
        </p:spPr>
        <p:txBody>
          <a:bodyPr wrap="square" rtlCol="0">
            <a:spAutoFit/>
          </a:bodyPr>
          <a:lstStyle/>
          <a:p>
            <a:pPr>
              <a:lnSpc>
                <a:spcPct val="120000"/>
              </a:lnSpc>
            </a:pPr>
            <a:r>
              <a:rPr lang="zh-CN" altLang="en-US" sz="2200" dirty="0" smtClean="0">
                <a:latin typeface="+mn-ea"/>
              </a:rPr>
              <a:t>将若干个</a:t>
            </a:r>
            <a:r>
              <a:rPr lang="zh-CN" altLang="zh-CN" sz="2200" dirty="0" smtClean="0">
                <a:latin typeface="+mn-ea"/>
              </a:rPr>
              <a:t> </a:t>
            </a:r>
            <a:r>
              <a:rPr lang="en-US" altLang="zh-CN" sz="2200" dirty="0" smtClean="0">
                <a:latin typeface="+mn-ea"/>
              </a:rPr>
              <a:t>Observable</a:t>
            </a:r>
            <a:r>
              <a:rPr lang="zh-CN" altLang="en-US" sz="2200" dirty="0" smtClean="0">
                <a:latin typeface="+mn-ea"/>
              </a:rPr>
              <a:t> 结合起来，让它们竞争。最终哪个 </a:t>
            </a:r>
            <a:r>
              <a:rPr lang="en-US" altLang="zh-CN" sz="2200" dirty="0" smtClean="0">
                <a:latin typeface="+mn-ea"/>
              </a:rPr>
              <a:t>Observable </a:t>
            </a:r>
            <a:r>
              <a:rPr lang="zh-CN" altLang="en-US" sz="2200" dirty="0" smtClean="0">
                <a:latin typeface="+mn-ea"/>
              </a:rPr>
              <a:t>首先发射了数据（包括 </a:t>
            </a:r>
            <a:r>
              <a:rPr lang="en-US" altLang="zh-CN" sz="2200" dirty="0" smtClean="0">
                <a:latin typeface="+mn-ea"/>
              </a:rPr>
              <a:t>onError </a:t>
            </a:r>
            <a:r>
              <a:rPr lang="zh-CN" altLang="en-US" sz="2200" dirty="0" smtClean="0">
                <a:latin typeface="+mn-ea"/>
              </a:rPr>
              <a:t>和 </a:t>
            </a:r>
            <a:r>
              <a:rPr lang="en-US" altLang="zh-CN" sz="2200" dirty="0" smtClean="0">
                <a:latin typeface="+mn-ea"/>
              </a:rPr>
              <a:t>onCompleted )</a:t>
            </a:r>
            <a:r>
              <a:rPr lang="zh-CN" altLang="en-US" sz="2200" dirty="0" smtClean="0">
                <a:latin typeface="+mn-ea"/>
              </a:rPr>
              <a:t>就会继续发射这个 </a:t>
            </a:r>
            <a:r>
              <a:rPr lang="en-US" altLang="zh-CN" sz="2200" dirty="0" smtClean="0">
                <a:latin typeface="+mn-ea"/>
              </a:rPr>
              <a:t>Observable </a:t>
            </a:r>
            <a:r>
              <a:rPr lang="zh-CN" altLang="en-US" sz="2200" dirty="0" smtClean="0">
                <a:latin typeface="+mn-ea"/>
              </a:rPr>
              <a:t>的数据，其他的 </a:t>
            </a:r>
            <a:r>
              <a:rPr lang="en-US" altLang="zh-CN" sz="2200" dirty="0" smtClean="0">
                <a:latin typeface="+mn-ea"/>
              </a:rPr>
              <a:t>Observable </a:t>
            </a:r>
            <a:r>
              <a:rPr lang="zh-CN" altLang="en-US" sz="2200" dirty="0" smtClean="0">
                <a:latin typeface="+mn-ea"/>
              </a:rPr>
              <a:t>所发射的数据都会别丢弃。</a:t>
            </a:r>
            <a:endParaRPr lang="en-US" altLang="zh-CN" sz="2200" dirty="0">
              <a:solidFill>
                <a:srgbClr val="FFFFFF"/>
              </a:solidFill>
              <a:latin typeface="+mn-ea"/>
            </a:endParaRPr>
          </a:p>
        </p:txBody>
      </p: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pic>
        <p:nvPicPr>
          <p:cNvPr id="5" name="图片 4"/>
          <p:cNvPicPr>
            <a:picLocks noChangeAspect="1"/>
          </p:cNvPicPr>
          <p:nvPr/>
        </p:nvPicPr>
        <p:blipFill>
          <a:blip r:embed="rId2"/>
          <a:stretch>
            <a:fillRect/>
          </a:stretch>
        </p:blipFill>
        <p:spPr>
          <a:xfrm>
            <a:off x="2264646" y="2730911"/>
            <a:ext cx="6355575" cy="3823275"/>
          </a:xfrm>
          <a:prstGeom prst="rect">
            <a:avLst/>
          </a:prstGeom>
        </p:spPr>
      </p:pic>
    </p:spTree>
    <p:extLst>
      <p:ext uri="{BB962C8B-B14F-4D97-AF65-F5344CB8AC3E}">
        <p14:creationId xmlns:p14="http://schemas.microsoft.com/office/powerpoint/2010/main" val="28604182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16061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take(int)</a:t>
            </a:r>
            <a:r>
              <a:rPr lang="zh-CN" altLang="en-US" sz="2000" dirty="0"/>
              <a:t> </a:t>
            </a:r>
            <a:r>
              <a:rPr lang="zh-CN" altLang="en-US" sz="2000" dirty="0" smtClean="0"/>
              <a:t>指定一个长度 </a:t>
            </a:r>
            <a:r>
              <a:rPr lang="en-US" altLang="zh-CN" sz="2000" dirty="0" smtClean="0"/>
              <a:t>N</a:t>
            </a:r>
            <a:r>
              <a:rPr lang="zh-CN" altLang="en-US" sz="2000" dirty="0" smtClean="0"/>
              <a:t>，使得最终只会输出</a:t>
            </a:r>
            <a:r>
              <a:rPr lang="en-US" altLang="zh-CN" sz="2000" dirty="0" smtClean="0"/>
              <a:t> Observable</a:t>
            </a:r>
            <a:r>
              <a:rPr lang="zh-CN" altLang="en-US" sz="2000" dirty="0" smtClean="0"/>
              <a:t> 发射的前 </a:t>
            </a:r>
            <a:r>
              <a:rPr lang="en-US" altLang="zh-CN" sz="2000" dirty="0" smtClean="0"/>
              <a:t>N</a:t>
            </a:r>
            <a:r>
              <a:rPr lang="zh-CN" altLang="en-US" sz="2000" dirty="0" smtClean="0"/>
              <a:t> 个数据。</a:t>
            </a:r>
            <a:endParaRPr lang="en-US" altLang="zh-CN" sz="2000" dirty="0"/>
          </a:p>
        </p:txBody>
      </p:sp>
      <p:pic>
        <p:nvPicPr>
          <p:cNvPr id="4" name="图片 3"/>
          <p:cNvPicPr>
            <a:picLocks noChangeAspect="1"/>
          </p:cNvPicPr>
          <p:nvPr/>
        </p:nvPicPr>
        <p:blipFill>
          <a:blip r:embed="rId3"/>
          <a:stretch>
            <a:fillRect/>
          </a:stretch>
        </p:blipFill>
        <p:spPr>
          <a:xfrm>
            <a:off x="990069" y="1677259"/>
            <a:ext cx="10214241" cy="4867724"/>
          </a:xfrm>
          <a:prstGeom prst="rect">
            <a:avLst/>
          </a:prstGeom>
        </p:spPr>
      </p:pic>
    </p:spTree>
    <p:extLst>
      <p:ext uri="{BB962C8B-B14F-4D97-AF65-F5344CB8AC3E}">
        <p14:creationId xmlns:p14="http://schemas.microsoft.com/office/powerpoint/2010/main" val="17337465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16061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take(long, TimeUnit)</a:t>
            </a:r>
            <a:r>
              <a:rPr lang="zh-CN" altLang="en-US" sz="2000" dirty="0" smtClean="0"/>
              <a:t>、</a:t>
            </a:r>
            <a:r>
              <a:rPr lang="en-US" altLang="zh-CN" sz="2000" dirty="0" smtClean="0"/>
              <a:t>take(long, TimeUnit, Scheduler)</a:t>
            </a:r>
            <a:r>
              <a:rPr lang="zh-CN" altLang="en-US" sz="2000" dirty="0"/>
              <a:t> </a:t>
            </a:r>
            <a:r>
              <a:rPr lang="zh-CN" altLang="en-US" sz="2000" dirty="0" smtClean="0"/>
              <a:t>制定一个时长，使</a:t>
            </a:r>
            <a:r>
              <a:rPr lang="zh-CN" altLang="en-US" sz="2000" dirty="0"/>
              <a:t>得最终只会输出</a:t>
            </a:r>
            <a:r>
              <a:rPr lang="en-US" altLang="zh-CN" sz="2000" dirty="0"/>
              <a:t> Observable</a:t>
            </a:r>
            <a:r>
              <a:rPr lang="zh-CN" altLang="en-US" sz="2000" dirty="0"/>
              <a:t> </a:t>
            </a:r>
            <a:r>
              <a:rPr lang="zh-CN" altLang="en-US" sz="2000" dirty="0" smtClean="0"/>
              <a:t>在这个指定时长内发射的数据。</a:t>
            </a:r>
            <a:endParaRPr lang="en-US" altLang="zh-CN" sz="2000" dirty="0"/>
          </a:p>
        </p:txBody>
      </p:sp>
      <p:pic>
        <p:nvPicPr>
          <p:cNvPr id="2" name="图片 1"/>
          <p:cNvPicPr>
            <a:picLocks noChangeAspect="1"/>
          </p:cNvPicPr>
          <p:nvPr/>
        </p:nvPicPr>
        <p:blipFill>
          <a:blip r:embed="rId3"/>
          <a:stretch>
            <a:fillRect/>
          </a:stretch>
        </p:blipFill>
        <p:spPr>
          <a:xfrm>
            <a:off x="1188959" y="2047328"/>
            <a:ext cx="9727848" cy="4635928"/>
          </a:xfrm>
          <a:prstGeom prst="rect">
            <a:avLst/>
          </a:prstGeom>
        </p:spPr>
      </p:pic>
    </p:spTree>
    <p:extLst>
      <p:ext uri="{BB962C8B-B14F-4D97-AF65-F5344CB8AC3E}">
        <p14:creationId xmlns:p14="http://schemas.microsoft.com/office/powerpoint/2010/main" val="9746307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9780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takeFirst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takeFirst </a:t>
            </a:r>
            <a:r>
              <a:rPr lang="zh-CN" altLang="en-US" sz="2000" dirty="0"/>
              <a:t>操作符根据指定条件返回 </a:t>
            </a:r>
            <a:r>
              <a:rPr lang="en-US" altLang="zh-CN" sz="2000" dirty="0"/>
              <a:t>Observable </a:t>
            </a:r>
            <a:r>
              <a:rPr lang="zh-CN" altLang="en-US" sz="2000" dirty="0"/>
              <a:t>发射的数据中，第一个满足这个条件的数据。 </a:t>
            </a:r>
            <a:r>
              <a:rPr lang="en-US" altLang="zh-CN" sz="2000" dirty="0"/>
              <a:t>first(Func1) </a:t>
            </a:r>
            <a:r>
              <a:rPr lang="zh-CN" altLang="en-US" sz="2000" dirty="0"/>
              <a:t>实际上就是调用的 </a:t>
            </a:r>
            <a:r>
              <a:rPr lang="en-US" altLang="zh-CN" sz="2000" dirty="0"/>
              <a:t>takeFirst </a:t>
            </a:r>
            <a:r>
              <a:rPr lang="zh-CN" altLang="en-US" sz="2000" dirty="0"/>
              <a:t>操作符。</a:t>
            </a:r>
            <a:endParaRPr lang="en-US" altLang="zh-CN" sz="2000" dirty="0"/>
          </a:p>
        </p:txBody>
      </p:sp>
      <p:pic>
        <p:nvPicPr>
          <p:cNvPr id="4" name="图片 3"/>
          <p:cNvPicPr>
            <a:picLocks noChangeAspect="1"/>
          </p:cNvPicPr>
          <p:nvPr/>
        </p:nvPicPr>
        <p:blipFill>
          <a:blip r:embed="rId3"/>
          <a:stretch>
            <a:fillRect/>
          </a:stretch>
        </p:blipFill>
        <p:spPr>
          <a:xfrm>
            <a:off x="1519848" y="2209448"/>
            <a:ext cx="9106347" cy="4339744"/>
          </a:xfrm>
          <a:prstGeom prst="rect">
            <a:avLst/>
          </a:prstGeom>
        </p:spPr>
      </p:pic>
    </p:spTree>
    <p:extLst>
      <p:ext uri="{BB962C8B-B14F-4D97-AF65-F5344CB8AC3E}">
        <p14:creationId xmlns:p14="http://schemas.microsoft.com/office/powerpoint/2010/main" val="29681687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3594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a:t>
            </a:r>
          </a:p>
        </p:txBody>
      </p:sp>
      <p:sp>
        <p:nvSpPr>
          <p:cNvPr id="9" name="文本框 8"/>
          <p:cNvSpPr txBox="1"/>
          <p:nvPr/>
        </p:nvSpPr>
        <p:spPr>
          <a:xfrm>
            <a:off x="662514" y="1077243"/>
            <a:ext cx="10803230" cy="2667397"/>
          </a:xfrm>
          <a:prstGeom prst="rect">
            <a:avLst/>
          </a:prstGeom>
          <a:noFill/>
        </p:spPr>
        <p:txBody>
          <a:bodyPr wrap="square" rtlCol="0">
            <a:spAutoFit/>
          </a:bodyPr>
          <a:lstStyle/>
          <a:p>
            <a:pPr>
              <a:lnSpc>
                <a:spcPct val="120000"/>
              </a:lnSpc>
            </a:pPr>
            <a:r>
              <a:rPr lang="en-US" altLang="zh-CN" sz="2000" dirty="0"/>
              <a:t>takeLast </a:t>
            </a:r>
            <a:r>
              <a:rPr lang="zh-CN" altLang="en-US" sz="2000" dirty="0"/>
              <a:t>操作符可以根据指定条件，只发射原始 </a:t>
            </a:r>
            <a:r>
              <a:rPr lang="en-US" altLang="zh-CN" sz="2000" dirty="0"/>
              <a:t>Observable </a:t>
            </a:r>
            <a:r>
              <a:rPr lang="zh-CN" altLang="en-US" sz="2000" dirty="0"/>
              <a:t>发射的后</a:t>
            </a:r>
            <a:r>
              <a:rPr lang="en-US" altLang="zh-CN" sz="2000" dirty="0"/>
              <a:t>N</a:t>
            </a:r>
            <a:r>
              <a:rPr lang="zh-CN" altLang="en-US" sz="2000" dirty="0"/>
              <a:t>项数据，忽略之前的数据。注意：这会延迟原始 </a:t>
            </a:r>
            <a:r>
              <a:rPr lang="en-US" altLang="zh-CN" sz="2000" dirty="0"/>
              <a:t>Observable </a:t>
            </a:r>
            <a:r>
              <a:rPr lang="zh-CN" altLang="en-US" sz="2000" dirty="0"/>
              <a:t>发射的任何数据项，直到它全部完成</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t>takeLast(</a:t>
            </a:r>
            <a:r>
              <a:rPr lang="en-US" altLang="zh-CN" sz="2000" dirty="0"/>
              <a:t>int)</a:t>
            </a:r>
          </a:p>
          <a:p>
            <a:pPr marL="342900" indent="-342900">
              <a:lnSpc>
                <a:spcPct val="120000"/>
              </a:lnSpc>
              <a:buFont typeface="Wingdings" charset="0"/>
              <a:buChar char=""/>
            </a:pPr>
            <a:r>
              <a:rPr lang="en-US" altLang="zh-CN" sz="2000" dirty="0" smtClean="0"/>
              <a:t>takeLast(</a:t>
            </a:r>
            <a:r>
              <a:rPr lang="en-US" altLang="zh-CN" sz="2000" dirty="0"/>
              <a:t>long, TimeUnit</a:t>
            </a:r>
            <a:r>
              <a:rPr lang="en-US" altLang="zh-CN" sz="2000" dirty="0" smtClean="0"/>
              <a:t>)</a:t>
            </a:r>
            <a:endParaRPr lang="en-US" altLang="zh-CN" sz="2000" dirty="0"/>
          </a:p>
          <a:p>
            <a:pPr marL="342900" indent="-342900">
              <a:lnSpc>
                <a:spcPct val="120000"/>
              </a:lnSpc>
              <a:buFont typeface="Wingdings" charset="0"/>
              <a:buChar char=""/>
            </a:pPr>
            <a:r>
              <a:rPr lang="en-US" altLang="zh-CN" sz="2000" dirty="0"/>
              <a:t>takeLast(long, </a:t>
            </a:r>
            <a:r>
              <a:rPr lang="en-US" altLang="zh-CN" sz="2000" dirty="0" smtClean="0"/>
              <a:t>TimeUnit, Scheduler)</a:t>
            </a:r>
            <a:endParaRPr lang="en-US" altLang="zh-CN" sz="2000" dirty="0"/>
          </a:p>
          <a:p>
            <a:pPr marL="342900" indent="-342900">
              <a:lnSpc>
                <a:spcPct val="120000"/>
              </a:lnSpc>
              <a:buFont typeface="Wingdings" charset="0"/>
              <a:buChar char=""/>
            </a:pPr>
            <a:r>
              <a:rPr lang="en-US" altLang="zh-CN" sz="2000" dirty="0" smtClean="0"/>
              <a:t>takeLast(int, long</a:t>
            </a:r>
            <a:r>
              <a:rPr lang="en-US" altLang="zh-CN" sz="2000" dirty="0"/>
              <a:t>, </a:t>
            </a:r>
            <a:r>
              <a:rPr lang="en-US" altLang="zh-CN" sz="2000" dirty="0" smtClean="0"/>
              <a:t>TimeUnit)</a:t>
            </a:r>
            <a:endParaRPr lang="en-US" altLang="zh-CN" sz="2000" dirty="0"/>
          </a:p>
          <a:p>
            <a:pPr marL="342900" indent="-342900">
              <a:lnSpc>
                <a:spcPct val="120000"/>
              </a:lnSpc>
              <a:buFont typeface="Wingdings" charset="0"/>
              <a:buChar char=""/>
            </a:pPr>
            <a:r>
              <a:rPr lang="en-US" altLang="zh-CN" sz="2000" dirty="0"/>
              <a:t>takeLast(int, long, </a:t>
            </a:r>
            <a:r>
              <a:rPr lang="en-US" altLang="zh-CN" sz="2000" dirty="0" smtClean="0"/>
              <a:t>TimeUnit, Scheduler)</a:t>
            </a:r>
            <a:endParaRPr lang="en-US" altLang="zh-CN" sz="2000" dirty="0"/>
          </a:p>
        </p:txBody>
      </p:sp>
    </p:spTree>
    <p:extLst>
      <p:ext uri="{BB962C8B-B14F-4D97-AF65-F5344CB8AC3E}">
        <p14:creationId xmlns:p14="http://schemas.microsoft.com/office/powerpoint/2010/main" val="41037466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35941" cy="1323439"/>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a:t>
            </a:r>
          </a:p>
          <a:p>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takeLast(</a:t>
            </a:r>
            <a:r>
              <a:rPr lang="en-US" altLang="zh-CN" sz="2000" dirty="0"/>
              <a:t>int</a:t>
            </a:r>
            <a:r>
              <a:rPr lang="en-US" altLang="zh-CN" sz="2000" dirty="0" smtClean="0"/>
              <a:t>)</a:t>
            </a:r>
            <a:r>
              <a:rPr lang="zh-CN" altLang="en-US" sz="2000" dirty="0" smtClean="0"/>
              <a:t>，指定一个大小</a:t>
            </a:r>
            <a:r>
              <a:rPr lang="en-US" altLang="zh-CN" sz="2000" dirty="0" smtClean="0"/>
              <a:t>N</a:t>
            </a:r>
            <a:r>
              <a:rPr lang="zh-CN" altLang="en-US" sz="2000" dirty="0" smtClean="0"/>
              <a:t>，只发</a:t>
            </a:r>
            <a:r>
              <a:rPr lang="zh-CN" altLang="en-US" sz="2000" dirty="0"/>
              <a:t>射</a:t>
            </a:r>
            <a:r>
              <a:rPr lang="zh-CN" altLang="en-US" sz="2000" dirty="0" smtClean="0"/>
              <a:t>原始 </a:t>
            </a:r>
            <a:r>
              <a:rPr lang="en-US" altLang="zh-CN" sz="2000" dirty="0" smtClean="0"/>
              <a:t>Observable</a:t>
            </a:r>
            <a:r>
              <a:rPr lang="zh-CN" altLang="en-US" sz="2000" dirty="0" smtClean="0"/>
              <a:t> 发</a:t>
            </a:r>
            <a:r>
              <a:rPr lang="zh-CN" altLang="en-US" sz="2000" dirty="0"/>
              <a:t>射的</a:t>
            </a:r>
            <a:r>
              <a:rPr lang="zh-CN" altLang="en-US" sz="2000" dirty="0" smtClean="0"/>
              <a:t>后 </a:t>
            </a:r>
            <a:r>
              <a:rPr lang="en-US" altLang="zh-CN" sz="2000" dirty="0" smtClean="0"/>
              <a:t>N</a:t>
            </a:r>
            <a:r>
              <a:rPr lang="zh-CN" altLang="en-US" sz="2000" dirty="0" smtClean="0"/>
              <a:t> 项数据。</a:t>
            </a:r>
            <a:r>
              <a:rPr lang="en-US" altLang="zh-CN" sz="2000" dirty="0" smtClean="0"/>
              <a:t>takeLast</a:t>
            </a:r>
            <a:r>
              <a:rPr lang="zh-CN" altLang="en-US" sz="2000" dirty="0" smtClean="0"/>
              <a:t> 的这个变体默认</a:t>
            </a:r>
            <a:r>
              <a:rPr lang="zh-CN" altLang="en-US" sz="2000" dirty="0"/>
              <a:t>不在任何特定的调度器上执行</a:t>
            </a:r>
            <a:r>
              <a:rPr lang="zh-CN" altLang="en-US" sz="2000" dirty="0" smtClean="0"/>
              <a:t>。</a:t>
            </a:r>
            <a:endParaRPr lang="en-US" altLang="zh-CN" sz="2000" dirty="0"/>
          </a:p>
        </p:txBody>
      </p:sp>
      <p:pic>
        <p:nvPicPr>
          <p:cNvPr id="2" name="图片 1"/>
          <p:cNvPicPr>
            <a:picLocks noChangeAspect="1"/>
          </p:cNvPicPr>
          <p:nvPr/>
        </p:nvPicPr>
        <p:blipFill>
          <a:blip r:embed="rId3"/>
          <a:stretch>
            <a:fillRect/>
          </a:stretch>
        </p:blipFill>
        <p:spPr>
          <a:xfrm>
            <a:off x="1199778" y="2021732"/>
            <a:ext cx="9622755" cy="4661022"/>
          </a:xfrm>
          <a:prstGeom prst="rect">
            <a:avLst/>
          </a:prstGeom>
        </p:spPr>
      </p:pic>
    </p:spTree>
    <p:extLst>
      <p:ext uri="{BB962C8B-B14F-4D97-AF65-F5344CB8AC3E}">
        <p14:creationId xmlns:p14="http://schemas.microsoft.com/office/powerpoint/2010/main" val="37256256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35941" cy="1323439"/>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a:t>
            </a:r>
          </a:p>
          <a:p>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takeLast(</a:t>
            </a:r>
            <a:r>
              <a:rPr lang="en-US" altLang="zh-CN" sz="2000" dirty="0"/>
              <a:t>long, TimeUnit</a:t>
            </a:r>
            <a:r>
              <a:rPr lang="en-US" altLang="zh-CN" sz="2000" dirty="0" smtClean="0"/>
              <a:t>)</a:t>
            </a:r>
            <a:r>
              <a:rPr lang="zh-CN" altLang="en-US" sz="2000" dirty="0" smtClean="0"/>
              <a:t>、</a:t>
            </a:r>
            <a:r>
              <a:rPr lang="en-US" altLang="zh-CN" sz="2000" dirty="0"/>
              <a:t>takeLast(long, </a:t>
            </a:r>
            <a:r>
              <a:rPr lang="en-US" altLang="zh-CN" sz="2000" dirty="0" smtClean="0"/>
              <a:t>TimeUnit, Scheduler)</a:t>
            </a:r>
            <a:r>
              <a:rPr lang="zh-CN" altLang="en-US" sz="2000" dirty="0" smtClean="0"/>
              <a:t>，指定一个时长，只发送原始 </a:t>
            </a:r>
            <a:r>
              <a:rPr lang="en-US" altLang="zh-CN" sz="2000" dirty="0" smtClean="0"/>
              <a:t>Observable</a:t>
            </a:r>
            <a:r>
              <a:rPr lang="zh-CN" altLang="en-US" sz="2000" dirty="0" smtClean="0"/>
              <a:t> 最后这个时长内发送的数据。</a:t>
            </a:r>
            <a:endParaRPr lang="en-US" altLang="zh-CN" sz="2000" dirty="0"/>
          </a:p>
        </p:txBody>
      </p:sp>
      <p:pic>
        <p:nvPicPr>
          <p:cNvPr id="2" name="图片 1"/>
          <p:cNvPicPr>
            <a:picLocks noChangeAspect="1"/>
          </p:cNvPicPr>
          <p:nvPr/>
        </p:nvPicPr>
        <p:blipFill>
          <a:blip r:embed="rId3"/>
          <a:stretch>
            <a:fillRect/>
          </a:stretch>
        </p:blipFill>
        <p:spPr>
          <a:xfrm>
            <a:off x="985101" y="1992551"/>
            <a:ext cx="10052110" cy="4868991"/>
          </a:xfrm>
          <a:prstGeom prst="rect">
            <a:avLst/>
          </a:prstGeom>
        </p:spPr>
      </p:pic>
    </p:spTree>
    <p:extLst>
      <p:ext uri="{BB962C8B-B14F-4D97-AF65-F5344CB8AC3E}">
        <p14:creationId xmlns:p14="http://schemas.microsoft.com/office/powerpoint/2010/main" val="25897602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35941" cy="1323439"/>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a:t>
            </a:r>
          </a:p>
          <a:p>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takeLast(int, long, TimeUnit</a:t>
            </a:r>
            <a:r>
              <a:rPr lang="en-US" altLang="zh-CN" sz="2000" dirty="0" smtClean="0"/>
              <a:t>)</a:t>
            </a:r>
            <a:r>
              <a:rPr lang="zh-CN" altLang="en-US" sz="2000" dirty="0" smtClean="0"/>
              <a:t>，分别指定一个数量和时长，只发送原始 </a:t>
            </a:r>
            <a:r>
              <a:rPr lang="en-US" altLang="zh-CN" sz="2000" dirty="0" smtClean="0"/>
              <a:t>Observable</a:t>
            </a:r>
            <a:r>
              <a:rPr lang="zh-CN" altLang="en-US" sz="2000" dirty="0" smtClean="0"/>
              <a:t> 中最后这个时长内发送的</a:t>
            </a:r>
            <a:r>
              <a:rPr lang="en-US" altLang="zh-CN" sz="2000" dirty="0" smtClean="0"/>
              <a:t>N</a:t>
            </a:r>
            <a:r>
              <a:rPr lang="zh-CN" altLang="en-US" sz="2000" dirty="0" smtClean="0"/>
              <a:t>个数据。</a:t>
            </a:r>
            <a:endParaRPr lang="en-US" altLang="zh-CN" sz="2000" dirty="0"/>
          </a:p>
        </p:txBody>
      </p:sp>
      <p:pic>
        <p:nvPicPr>
          <p:cNvPr id="4" name="图片 3"/>
          <p:cNvPicPr>
            <a:picLocks noChangeAspect="1"/>
          </p:cNvPicPr>
          <p:nvPr/>
        </p:nvPicPr>
        <p:blipFill>
          <a:blip r:embed="rId3"/>
          <a:stretch>
            <a:fillRect/>
          </a:stretch>
        </p:blipFill>
        <p:spPr>
          <a:xfrm>
            <a:off x="931848" y="1983017"/>
            <a:ext cx="10158615" cy="4920579"/>
          </a:xfrm>
          <a:prstGeom prst="rect">
            <a:avLst/>
          </a:prstGeom>
        </p:spPr>
      </p:pic>
    </p:spTree>
    <p:extLst>
      <p:ext uri="{BB962C8B-B14F-4D97-AF65-F5344CB8AC3E}">
        <p14:creationId xmlns:p14="http://schemas.microsoft.com/office/powerpoint/2010/main" val="27090749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35941" cy="1323439"/>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a:t>
            </a:r>
          </a:p>
          <a:p>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takeLast(int, long, TimeUnit</a:t>
            </a:r>
            <a:r>
              <a:rPr lang="en-US" altLang="zh-CN" sz="2000" dirty="0" smtClean="0"/>
              <a:t>)</a:t>
            </a:r>
            <a:r>
              <a:rPr lang="zh-CN" altLang="en-US" sz="2000" dirty="0" smtClean="0"/>
              <a:t>，分别指定一个数量和时长，只发送原始 </a:t>
            </a:r>
            <a:r>
              <a:rPr lang="en-US" altLang="zh-CN" sz="2000" dirty="0" smtClean="0"/>
              <a:t>Observable</a:t>
            </a:r>
            <a:r>
              <a:rPr lang="zh-CN" altLang="en-US" sz="2000" dirty="0" smtClean="0"/>
              <a:t> 中最后这个时长内发送的</a:t>
            </a:r>
            <a:r>
              <a:rPr lang="en-US" altLang="zh-CN" sz="2000" dirty="0" smtClean="0"/>
              <a:t>N</a:t>
            </a:r>
            <a:r>
              <a:rPr lang="zh-CN" altLang="en-US" sz="2000" dirty="0" smtClean="0"/>
              <a:t>个数据。</a:t>
            </a:r>
            <a:endParaRPr lang="en-US" altLang="zh-CN" sz="2000" dirty="0"/>
          </a:p>
        </p:txBody>
      </p:sp>
      <p:pic>
        <p:nvPicPr>
          <p:cNvPr id="4" name="图片 3"/>
          <p:cNvPicPr>
            <a:picLocks noChangeAspect="1"/>
          </p:cNvPicPr>
          <p:nvPr/>
        </p:nvPicPr>
        <p:blipFill>
          <a:blip r:embed="rId3"/>
          <a:stretch>
            <a:fillRect/>
          </a:stretch>
        </p:blipFill>
        <p:spPr>
          <a:xfrm>
            <a:off x="931848" y="1983017"/>
            <a:ext cx="10158615" cy="4920579"/>
          </a:xfrm>
          <a:prstGeom prst="rect">
            <a:avLst/>
          </a:prstGeom>
        </p:spPr>
      </p:pic>
    </p:spTree>
    <p:extLst>
      <p:ext uri="{BB962C8B-B14F-4D97-AF65-F5344CB8AC3E}">
        <p14:creationId xmlns:p14="http://schemas.microsoft.com/office/powerpoint/2010/main" val="8003551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61646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takeLastBuffer</a:t>
            </a:r>
          </a:p>
        </p:txBody>
      </p:sp>
      <p:sp>
        <p:nvSpPr>
          <p:cNvPr id="9" name="文本框 8"/>
          <p:cNvSpPr txBox="1"/>
          <p:nvPr/>
        </p:nvSpPr>
        <p:spPr>
          <a:xfrm>
            <a:off x="662514" y="1077243"/>
            <a:ext cx="10803230" cy="2667397"/>
          </a:xfrm>
          <a:prstGeom prst="rect">
            <a:avLst/>
          </a:prstGeom>
          <a:noFill/>
        </p:spPr>
        <p:txBody>
          <a:bodyPr wrap="square" rtlCol="0">
            <a:spAutoFit/>
          </a:bodyPr>
          <a:lstStyle/>
          <a:p>
            <a:pPr>
              <a:lnSpc>
                <a:spcPct val="120000"/>
              </a:lnSpc>
            </a:pPr>
            <a:r>
              <a:rPr lang="en-US" altLang="zh-CN" sz="2000" dirty="0"/>
              <a:t>takeLastBuffer </a:t>
            </a:r>
            <a:r>
              <a:rPr lang="zh-CN" altLang="en-US" sz="2000" dirty="0"/>
              <a:t>操作符和 </a:t>
            </a:r>
            <a:r>
              <a:rPr lang="en-US" altLang="zh-CN" sz="2000" dirty="0"/>
              <a:t>takeLast </a:t>
            </a:r>
            <a:r>
              <a:rPr lang="zh-CN" altLang="en-US" sz="2000" dirty="0"/>
              <a:t>类似，唯一的不同是它把所有的数据项收集到一个 </a:t>
            </a:r>
            <a:r>
              <a:rPr lang="en-US" altLang="zh-CN" sz="2000" dirty="0"/>
              <a:t>List </a:t>
            </a:r>
            <a:r>
              <a:rPr lang="zh-CN" altLang="en-US" sz="2000" dirty="0"/>
              <a:t>再发射，而不是依次发射一个</a:t>
            </a:r>
            <a:r>
              <a:rPr lang="zh-CN" altLang="en-US" sz="2000" dirty="0" smtClean="0"/>
              <a:t>。</a:t>
            </a:r>
            <a:endParaRPr lang="en-US" altLang="zh-CN" sz="2000" dirty="0" smtClean="0"/>
          </a:p>
          <a:p>
            <a:pPr marL="342900" indent="-342900">
              <a:lnSpc>
                <a:spcPct val="120000"/>
              </a:lnSpc>
              <a:buFont typeface="Wingdings" charset="0"/>
              <a:buChar char=""/>
            </a:pPr>
            <a:r>
              <a:rPr lang="en-US" altLang="zh-CN" sz="2000" dirty="0" smtClean="0"/>
              <a:t>takeLastBuffer(int)</a:t>
            </a:r>
          </a:p>
          <a:p>
            <a:pPr marL="342900" indent="-342900">
              <a:lnSpc>
                <a:spcPct val="120000"/>
              </a:lnSpc>
              <a:buFont typeface="Wingdings" charset="0"/>
              <a:buChar char=""/>
            </a:pPr>
            <a:r>
              <a:rPr lang="en-US" altLang="zh-CN" sz="2000" dirty="0" smtClean="0"/>
              <a:t>takeLastBuffer(</a:t>
            </a:r>
            <a:r>
              <a:rPr lang="en-US" altLang="zh-CN" sz="2000" dirty="0"/>
              <a:t>long, TimeUnit</a:t>
            </a:r>
            <a:r>
              <a:rPr lang="en-US" altLang="zh-CN" sz="2000" dirty="0" smtClean="0"/>
              <a:t>)</a:t>
            </a:r>
            <a:endParaRPr lang="en-US" altLang="zh-CN" sz="2000" dirty="0"/>
          </a:p>
          <a:p>
            <a:pPr marL="342900" indent="-342900">
              <a:lnSpc>
                <a:spcPct val="120000"/>
              </a:lnSpc>
              <a:buFont typeface="Wingdings" charset="0"/>
              <a:buChar char=""/>
            </a:pPr>
            <a:r>
              <a:rPr lang="en-US" altLang="zh-CN" sz="2000" dirty="0"/>
              <a:t>takeLastBuffer</a:t>
            </a:r>
            <a:r>
              <a:rPr lang="en-US" altLang="zh-CN" sz="2000" dirty="0" smtClean="0"/>
              <a:t>(</a:t>
            </a:r>
            <a:r>
              <a:rPr lang="en-US" altLang="zh-CN" sz="2000" dirty="0"/>
              <a:t>long, </a:t>
            </a:r>
            <a:r>
              <a:rPr lang="en-US" altLang="zh-CN" sz="2000" dirty="0" smtClean="0"/>
              <a:t>TimeUnit, Scheduler)</a:t>
            </a:r>
            <a:endParaRPr lang="en-US" altLang="zh-CN" sz="2000" dirty="0"/>
          </a:p>
          <a:p>
            <a:pPr marL="342900" indent="-342900">
              <a:lnSpc>
                <a:spcPct val="120000"/>
              </a:lnSpc>
              <a:buFont typeface="Wingdings" charset="0"/>
              <a:buChar char=""/>
            </a:pPr>
            <a:r>
              <a:rPr lang="en-US" altLang="zh-CN" sz="2000" dirty="0"/>
              <a:t>takeLastBuffer</a:t>
            </a:r>
            <a:r>
              <a:rPr lang="en-US" altLang="zh-CN" sz="2000" dirty="0" smtClean="0"/>
              <a:t>(int, long</a:t>
            </a:r>
            <a:r>
              <a:rPr lang="en-US" altLang="zh-CN" sz="2000" dirty="0"/>
              <a:t>, </a:t>
            </a:r>
            <a:r>
              <a:rPr lang="en-US" altLang="zh-CN" sz="2000" dirty="0" smtClean="0"/>
              <a:t>TimeUnit)</a:t>
            </a:r>
            <a:endParaRPr lang="en-US" altLang="zh-CN" sz="2000" dirty="0"/>
          </a:p>
          <a:p>
            <a:pPr marL="342900" indent="-342900">
              <a:lnSpc>
                <a:spcPct val="120000"/>
              </a:lnSpc>
              <a:buFont typeface="Wingdings" charset="0"/>
              <a:buChar char=""/>
            </a:pPr>
            <a:r>
              <a:rPr lang="en-US" altLang="zh-CN" sz="2000" dirty="0"/>
              <a:t>takeLastBuffer</a:t>
            </a:r>
            <a:r>
              <a:rPr lang="en-US" altLang="zh-CN" sz="2000" dirty="0" smtClean="0"/>
              <a:t>(</a:t>
            </a:r>
            <a:r>
              <a:rPr lang="en-US" altLang="zh-CN" sz="2000" dirty="0"/>
              <a:t>int, long, </a:t>
            </a:r>
            <a:r>
              <a:rPr lang="en-US" altLang="zh-CN" sz="2000" dirty="0" smtClean="0"/>
              <a:t>TimeUnit, Scheduler)</a:t>
            </a:r>
            <a:endParaRPr lang="en-US" altLang="zh-CN" sz="2000" dirty="0"/>
          </a:p>
        </p:txBody>
      </p:sp>
    </p:spTree>
    <p:extLst>
      <p:ext uri="{BB962C8B-B14F-4D97-AF65-F5344CB8AC3E}">
        <p14:creationId xmlns:p14="http://schemas.microsoft.com/office/powerpoint/2010/main" val="24902776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61646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takeLastBuffer</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takeLastBuffer(int)</a:t>
            </a:r>
            <a:endParaRPr lang="en-US" altLang="zh-CN" sz="2000" dirty="0"/>
          </a:p>
        </p:txBody>
      </p:sp>
      <p:pic>
        <p:nvPicPr>
          <p:cNvPr id="2" name="图片 1"/>
          <p:cNvPicPr>
            <a:picLocks noChangeAspect="1"/>
          </p:cNvPicPr>
          <p:nvPr/>
        </p:nvPicPr>
        <p:blipFill>
          <a:blip r:embed="rId3"/>
          <a:stretch>
            <a:fillRect/>
          </a:stretch>
        </p:blipFill>
        <p:spPr>
          <a:xfrm>
            <a:off x="1134916" y="1739838"/>
            <a:ext cx="9849446" cy="4770825"/>
          </a:xfrm>
          <a:prstGeom prst="rect">
            <a:avLst/>
          </a:prstGeom>
        </p:spPr>
      </p:pic>
    </p:spTree>
    <p:extLst>
      <p:ext uri="{BB962C8B-B14F-4D97-AF65-F5344CB8AC3E}">
        <p14:creationId xmlns:p14="http://schemas.microsoft.com/office/powerpoint/2010/main" val="1006804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66825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latin typeface="+mj-ea"/>
                <a:ea typeface="+mj-ea"/>
              </a:rPr>
              <a:t>asObservable</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359613"/>
            <a:ext cx="10803230" cy="893578"/>
          </a:xfrm>
          <a:prstGeom prst="rect">
            <a:avLst/>
          </a:prstGeom>
          <a:noFill/>
        </p:spPr>
        <p:txBody>
          <a:bodyPr wrap="square" rtlCol="0">
            <a:spAutoFit/>
          </a:bodyPr>
          <a:lstStyle/>
          <a:p>
            <a:pPr>
              <a:lnSpc>
                <a:spcPct val="120000"/>
              </a:lnSpc>
            </a:pPr>
            <a:r>
              <a:rPr lang="zh-CN" altLang="en-US" sz="2200" dirty="0">
                <a:latin typeface="+mn-ea"/>
              </a:rPr>
              <a:t>由于 </a:t>
            </a:r>
            <a:r>
              <a:rPr lang="en-US" altLang="zh-CN" sz="2200" dirty="0">
                <a:latin typeface="+mn-ea"/>
              </a:rPr>
              <a:t>Observable </a:t>
            </a:r>
            <a:r>
              <a:rPr lang="zh-CN" altLang="en-US" sz="2200" dirty="0">
                <a:latin typeface="+mn-ea"/>
              </a:rPr>
              <a:t>是不可变的，所以 </a:t>
            </a:r>
            <a:r>
              <a:rPr lang="en-US" altLang="zh-CN" sz="2200" dirty="0">
                <a:latin typeface="+mn-ea"/>
              </a:rPr>
              <a:t>asObservable </a:t>
            </a:r>
            <a:r>
              <a:rPr lang="zh-CN" altLang="en-US" sz="2200" dirty="0">
                <a:latin typeface="+mn-ea"/>
              </a:rPr>
              <a:t>函数是为了把一个 </a:t>
            </a:r>
            <a:r>
              <a:rPr lang="en-US" altLang="zh-CN" sz="2200" dirty="0">
                <a:latin typeface="+mn-ea"/>
              </a:rPr>
              <a:t>Observable </a:t>
            </a:r>
            <a:r>
              <a:rPr lang="zh-CN" altLang="en-US" sz="2200" dirty="0">
                <a:latin typeface="+mn-ea"/>
              </a:rPr>
              <a:t>对象包装起来并安全的分享给其他人使用</a:t>
            </a:r>
            <a:r>
              <a:rPr lang="zh-CN" altLang="en-US" sz="2200" dirty="0" smtClean="0">
                <a:latin typeface="+mn-ea"/>
              </a:rPr>
              <a:t>。</a:t>
            </a:r>
            <a:endParaRPr lang="en-US" altLang="zh-CN" sz="2200" dirty="0" smtClean="0">
              <a:latin typeface="+mn-ea"/>
            </a:endParaRPr>
          </a:p>
        </p:txBody>
      </p: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539168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61646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takeLastBuffer</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takeLastBuffer(</a:t>
            </a:r>
            <a:r>
              <a:rPr lang="en-US" altLang="zh-CN" sz="2000" dirty="0"/>
              <a:t>long, TimeUnit</a:t>
            </a:r>
            <a:r>
              <a:rPr lang="en-US" altLang="zh-CN" sz="2000" dirty="0" smtClean="0"/>
              <a:t>)</a:t>
            </a:r>
            <a:r>
              <a:rPr lang="zh-CN" altLang="en-US" sz="2000" dirty="0" smtClean="0"/>
              <a:t>、</a:t>
            </a:r>
            <a:r>
              <a:rPr lang="en-US" altLang="zh-CN" sz="2000" dirty="0" smtClean="0"/>
              <a:t>takeLastBuffer(</a:t>
            </a:r>
            <a:r>
              <a:rPr lang="en-US" altLang="zh-CN" sz="2000" dirty="0"/>
              <a:t>long, </a:t>
            </a:r>
            <a:r>
              <a:rPr lang="en-US" altLang="zh-CN" sz="2000" dirty="0" smtClean="0"/>
              <a:t>TimeUnit, Scheduler)</a:t>
            </a:r>
            <a:endParaRPr lang="en-US" altLang="zh-CN" sz="2000" dirty="0"/>
          </a:p>
        </p:txBody>
      </p:sp>
      <p:pic>
        <p:nvPicPr>
          <p:cNvPr id="2" name="图片 1"/>
          <p:cNvPicPr>
            <a:picLocks noChangeAspect="1"/>
          </p:cNvPicPr>
          <p:nvPr/>
        </p:nvPicPr>
        <p:blipFill>
          <a:blip r:embed="rId3"/>
          <a:stretch>
            <a:fillRect/>
          </a:stretch>
        </p:blipFill>
        <p:spPr>
          <a:xfrm>
            <a:off x="1337580" y="1847917"/>
            <a:ext cx="9430608" cy="4567951"/>
          </a:xfrm>
          <a:prstGeom prst="rect">
            <a:avLst/>
          </a:prstGeom>
        </p:spPr>
      </p:pic>
    </p:spTree>
    <p:extLst>
      <p:ext uri="{BB962C8B-B14F-4D97-AF65-F5344CB8AC3E}">
        <p14:creationId xmlns:p14="http://schemas.microsoft.com/office/powerpoint/2010/main" val="39104955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61646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takeLastBuffer</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takeLastBuffer(int, long</a:t>
            </a:r>
            <a:r>
              <a:rPr lang="en-US" altLang="zh-CN" sz="2000" dirty="0"/>
              <a:t>, </a:t>
            </a:r>
            <a:r>
              <a:rPr lang="en-US" altLang="zh-CN" sz="2000" dirty="0" smtClean="0"/>
              <a:t>TimeUnit)</a:t>
            </a:r>
            <a:r>
              <a:rPr lang="zh-CN" altLang="en-US" sz="2000" dirty="0" smtClean="0"/>
              <a:t>、</a:t>
            </a:r>
            <a:r>
              <a:rPr lang="en-US" altLang="zh-CN" sz="2000" dirty="0" smtClean="0"/>
              <a:t>takeLastBuffer(</a:t>
            </a:r>
            <a:r>
              <a:rPr lang="en-US" altLang="zh-CN" sz="2000" dirty="0"/>
              <a:t>int, long, </a:t>
            </a:r>
            <a:r>
              <a:rPr lang="en-US" altLang="zh-CN" sz="2000" dirty="0" smtClean="0"/>
              <a:t>TimeUnit, Scheduler)</a:t>
            </a:r>
            <a:endParaRPr lang="en-US" altLang="zh-CN" sz="2000" dirty="0"/>
          </a:p>
        </p:txBody>
      </p:sp>
      <p:pic>
        <p:nvPicPr>
          <p:cNvPr id="2" name="图片 1"/>
          <p:cNvPicPr>
            <a:picLocks noChangeAspect="1"/>
          </p:cNvPicPr>
          <p:nvPr/>
        </p:nvPicPr>
        <p:blipFill>
          <a:blip r:embed="rId3"/>
          <a:stretch>
            <a:fillRect/>
          </a:stretch>
        </p:blipFill>
        <p:spPr>
          <a:xfrm>
            <a:off x="1175448" y="1739837"/>
            <a:ext cx="9754870" cy="4725015"/>
          </a:xfrm>
          <a:prstGeom prst="rect">
            <a:avLst/>
          </a:prstGeom>
        </p:spPr>
      </p:pic>
    </p:spTree>
    <p:extLst>
      <p:ext uri="{BB962C8B-B14F-4D97-AF65-F5344CB8AC3E}">
        <p14:creationId xmlns:p14="http://schemas.microsoft.com/office/powerpoint/2010/main" val="1006804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3237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takeUntil</a:t>
            </a:r>
          </a:p>
        </p:txBody>
      </p:sp>
      <p:sp>
        <p:nvSpPr>
          <p:cNvPr id="9" name="文本框 8"/>
          <p:cNvSpPr txBox="1"/>
          <p:nvPr/>
        </p:nvSpPr>
        <p:spPr>
          <a:xfrm>
            <a:off x="662514" y="1077243"/>
            <a:ext cx="10803230" cy="1190069"/>
          </a:xfrm>
          <a:prstGeom prst="rect">
            <a:avLst/>
          </a:prstGeom>
          <a:noFill/>
        </p:spPr>
        <p:txBody>
          <a:bodyPr wrap="square" rtlCol="0">
            <a:spAutoFit/>
          </a:bodyPr>
          <a:lstStyle/>
          <a:p>
            <a:pPr>
              <a:lnSpc>
                <a:spcPct val="120000"/>
              </a:lnSpc>
            </a:pPr>
            <a:r>
              <a:rPr lang="en-US" altLang="zh-CN" sz="2000" dirty="0"/>
              <a:t>takeUntil </a:t>
            </a:r>
            <a:r>
              <a:rPr lang="zh-CN" altLang="en-US" sz="2000" dirty="0"/>
              <a:t>操作符订阅并开始发射原始 </a:t>
            </a:r>
            <a:r>
              <a:rPr lang="en-US" altLang="zh-CN" sz="2000" dirty="0"/>
              <a:t>Observable</a:t>
            </a:r>
            <a:r>
              <a:rPr lang="zh-CN" altLang="en-US" sz="2000" dirty="0" smtClean="0"/>
              <a:t>，直到指定条件满足时就终至发射。</a:t>
            </a:r>
            <a:endParaRPr lang="en-US" altLang="zh-CN" sz="2000" dirty="0" smtClean="0"/>
          </a:p>
          <a:p>
            <a:pPr marL="342900" indent="-342900">
              <a:lnSpc>
                <a:spcPct val="120000"/>
              </a:lnSpc>
              <a:buFont typeface="Wingdings" charset="0"/>
              <a:buChar char=""/>
            </a:pPr>
            <a:r>
              <a:rPr lang="en-US" altLang="zh-CN" sz="2000" dirty="0" smtClean="0"/>
              <a:t>takeUntil(Func2)</a:t>
            </a:r>
          </a:p>
          <a:p>
            <a:pPr marL="342900" indent="-342900">
              <a:lnSpc>
                <a:spcPct val="120000"/>
              </a:lnSpc>
              <a:buFont typeface="Wingdings" charset="0"/>
              <a:buChar char=""/>
            </a:pPr>
            <a:r>
              <a:rPr lang="en-US" altLang="zh-CN" sz="2000" dirty="0" smtClean="0"/>
              <a:t>takeUntil(Observable)</a:t>
            </a:r>
            <a:endParaRPr lang="en-US" altLang="zh-CN" sz="2000" dirty="0"/>
          </a:p>
        </p:txBody>
      </p:sp>
    </p:spTree>
    <p:extLst>
      <p:ext uri="{BB962C8B-B14F-4D97-AF65-F5344CB8AC3E}">
        <p14:creationId xmlns:p14="http://schemas.microsoft.com/office/powerpoint/2010/main" val="23290226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3237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takeUntil</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takeUntil(Func2)</a:t>
            </a:r>
            <a:r>
              <a:rPr lang="zh-CN" altLang="en-US" sz="2000" dirty="0" smtClean="0"/>
              <a:t> 使用一个谓词函数而不是第二个 </a:t>
            </a:r>
            <a:r>
              <a:rPr lang="en-US" altLang="zh-CN" sz="2000" dirty="0" smtClean="0"/>
              <a:t>Observable</a:t>
            </a:r>
            <a:r>
              <a:rPr lang="zh-CN" altLang="en-US" sz="2000" dirty="0" smtClean="0"/>
              <a:t> 来判定是否需要终止发射数据</a:t>
            </a:r>
            <a:r>
              <a:rPr lang="zh-CN" altLang="en-US" sz="2000" dirty="0"/>
              <a:t>，它</a:t>
            </a:r>
            <a:r>
              <a:rPr lang="zh-CN" altLang="en-US" sz="2000" dirty="0" smtClean="0"/>
              <a:t>的行为类似于 </a:t>
            </a:r>
            <a:r>
              <a:rPr lang="en-US" altLang="zh-CN" sz="2000" dirty="0" smtClean="0"/>
              <a:t>takeWhile</a:t>
            </a:r>
            <a:r>
              <a:rPr lang="zh-CN" altLang="en-US" sz="2000" dirty="0" smtClean="0"/>
              <a:t>。</a:t>
            </a:r>
            <a:endParaRPr lang="en-US" altLang="zh-CN" sz="2000" dirty="0"/>
          </a:p>
        </p:txBody>
      </p:sp>
      <p:pic>
        <p:nvPicPr>
          <p:cNvPr id="2" name="图片 1"/>
          <p:cNvPicPr>
            <a:picLocks noChangeAspect="1"/>
          </p:cNvPicPr>
          <p:nvPr/>
        </p:nvPicPr>
        <p:blipFill>
          <a:blip r:embed="rId3"/>
          <a:stretch>
            <a:fillRect/>
          </a:stretch>
        </p:blipFill>
        <p:spPr>
          <a:xfrm>
            <a:off x="1594286" y="2128387"/>
            <a:ext cx="8930705" cy="4256039"/>
          </a:xfrm>
          <a:prstGeom prst="rect">
            <a:avLst/>
          </a:prstGeom>
        </p:spPr>
      </p:pic>
    </p:spTree>
    <p:extLst>
      <p:ext uri="{BB962C8B-B14F-4D97-AF65-F5344CB8AC3E}">
        <p14:creationId xmlns:p14="http://schemas.microsoft.com/office/powerpoint/2010/main" val="15253544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3237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takeUntil</a:t>
            </a: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smtClean="0"/>
              <a:t>takeUntil(Observable)</a:t>
            </a:r>
            <a:r>
              <a:rPr lang="zh-CN" altLang="en-US" sz="2000" dirty="0"/>
              <a:t>，订阅并开始发射</a:t>
            </a:r>
            <a:r>
              <a:rPr lang="zh-CN" altLang="en-US" sz="2000" dirty="0" smtClean="0"/>
              <a:t>原始 </a:t>
            </a:r>
            <a:r>
              <a:rPr lang="en-US" altLang="zh-CN" sz="2000" dirty="0" smtClean="0"/>
              <a:t>Observable</a:t>
            </a:r>
            <a:r>
              <a:rPr lang="zh-CN" altLang="en-US" sz="2000" dirty="0"/>
              <a:t>，它还监视你</a:t>
            </a:r>
            <a:r>
              <a:rPr lang="zh-CN" altLang="en-US" sz="2000" dirty="0" smtClean="0"/>
              <a:t>提供的第二个 </a:t>
            </a:r>
            <a:r>
              <a:rPr lang="en-US" altLang="zh-CN" sz="2000" dirty="0" smtClean="0"/>
              <a:t>Observable</a:t>
            </a:r>
            <a:r>
              <a:rPr lang="zh-CN" altLang="en-US" sz="2000" dirty="0"/>
              <a:t>。</a:t>
            </a:r>
            <a:r>
              <a:rPr lang="zh-CN" altLang="en-US" sz="2000" dirty="0" smtClean="0"/>
              <a:t>如果第二个 </a:t>
            </a:r>
            <a:r>
              <a:rPr lang="en-US" altLang="zh-CN" sz="2000" dirty="0" smtClean="0"/>
              <a:t>Observable</a:t>
            </a:r>
            <a:r>
              <a:rPr lang="zh-CN" altLang="en-US" sz="2000" dirty="0" smtClean="0"/>
              <a:t> 发射了一项数据</a:t>
            </a:r>
            <a:r>
              <a:rPr lang="zh-CN" altLang="en-US" sz="2000" dirty="0"/>
              <a:t>或者发射了一个终止通知</a:t>
            </a:r>
            <a:r>
              <a:rPr lang="zh-CN" altLang="en-US" sz="2000" dirty="0" smtClean="0"/>
              <a:t>，</a:t>
            </a:r>
            <a:r>
              <a:rPr lang="en-US" altLang="zh-CN" sz="2000" dirty="0" smtClean="0"/>
              <a:t>takeUntil</a:t>
            </a:r>
            <a:r>
              <a:rPr lang="zh-CN" altLang="en-US" sz="2000" dirty="0" smtClean="0"/>
              <a:t> 返回的 </a:t>
            </a:r>
            <a:r>
              <a:rPr lang="en-US" altLang="zh-CN" sz="2000" dirty="0" smtClean="0"/>
              <a:t>Observable</a:t>
            </a:r>
            <a:r>
              <a:rPr lang="zh-CN" altLang="en-US" sz="2000" dirty="0" smtClean="0"/>
              <a:t> 会停止发</a:t>
            </a:r>
            <a:r>
              <a:rPr lang="zh-CN" altLang="en-US" sz="2000" dirty="0"/>
              <a:t>射</a:t>
            </a:r>
            <a:r>
              <a:rPr lang="zh-CN" altLang="en-US" sz="2000" dirty="0" smtClean="0"/>
              <a:t>原始 </a:t>
            </a:r>
            <a:r>
              <a:rPr lang="en-US" altLang="zh-CN" sz="2000" dirty="0" smtClean="0"/>
              <a:t>Observable</a:t>
            </a:r>
            <a:r>
              <a:rPr lang="zh-CN" altLang="en-US" sz="2000" dirty="0" smtClean="0"/>
              <a:t> 并终止。</a:t>
            </a:r>
            <a:endParaRPr lang="en-US" altLang="zh-CN" sz="2000" dirty="0" smtClean="0"/>
          </a:p>
          <a:p>
            <a:pPr>
              <a:lnSpc>
                <a:spcPct val="120000"/>
              </a:lnSpc>
            </a:pPr>
            <a:r>
              <a:rPr lang="zh-CN" altLang="en-US" sz="2000" dirty="0"/>
              <a:t>注意：</a:t>
            </a:r>
            <a:r>
              <a:rPr lang="zh-CN" altLang="en-US" sz="2000" dirty="0" smtClean="0"/>
              <a:t>第二个 </a:t>
            </a:r>
            <a:r>
              <a:rPr lang="en-US" altLang="zh-CN" sz="2000" dirty="0" smtClean="0"/>
              <a:t>Observable</a:t>
            </a:r>
            <a:r>
              <a:rPr lang="zh-CN" altLang="en-US" sz="2000" dirty="0" smtClean="0"/>
              <a:t> 发射一项数据或一个 </a:t>
            </a:r>
            <a:r>
              <a:rPr lang="en-US" altLang="zh-CN" sz="2000" dirty="0" smtClean="0"/>
              <a:t>onError</a:t>
            </a:r>
            <a:r>
              <a:rPr lang="zh-CN" altLang="en-US" sz="2000" dirty="0" smtClean="0"/>
              <a:t> 通知或一个 </a:t>
            </a:r>
            <a:r>
              <a:rPr lang="en-US" altLang="zh-CN" sz="2000" dirty="0" smtClean="0"/>
              <a:t>onCompleted</a:t>
            </a:r>
            <a:r>
              <a:rPr lang="zh-CN" altLang="en-US" sz="2000" dirty="0" smtClean="0"/>
              <a:t> 通知都会导致 </a:t>
            </a:r>
            <a:r>
              <a:rPr lang="en-US" altLang="zh-CN" sz="2000" dirty="0" smtClean="0"/>
              <a:t>takeUntil</a:t>
            </a:r>
            <a:r>
              <a:rPr lang="zh-CN" altLang="en-US" sz="2000" dirty="0" smtClean="0"/>
              <a:t> 停止发射数据</a:t>
            </a:r>
            <a:r>
              <a:rPr lang="zh-CN" altLang="en-US" sz="2000" dirty="0"/>
              <a:t>。</a:t>
            </a:r>
            <a:endParaRPr lang="en-US" altLang="zh-CN" sz="2000" dirty="0"/>
          </a:p>
        </p:txBody>
      </p:sp>
      <p:pic>
        <p:nvPicPr>
          <p:cNvPr id="2" name="图片 1"/>
          <p:cNvPicPr>
            <a:picLocks noChangeAspect="1"/>
          </p:cNvPicPr>
          <p:nvPr/>
        </p:nvPicPr>
        <p:blipFill>
          <a:blip r:embed="rId3"/>
          <a:stretch>
            <a:fillRect/>
          </a:stretch>
        </p:blipFill>
        <p:spPr>
          <a:xfrm>
            <a:off x="2884571" y="3005976"/>
            <a:ext cx="6424439" cy="3814511"/>
          </a:xfrm>
          <a:prstGeom prst="rect">
            <a:avLst/>
          </a:prstGeom>
        </p:spPr>
      </p:pic>
    </p:spTree>
    <p:extLst>
      <p:ext uri="{BB962C8B-B14F-4D97-AF65-F5344CB8AC3E}">
        <p14:creationId xmlns:p14="http://schemas.microsoft.com/office/powerpoint/2010/main" val="6341025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99530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throttleFirst</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a:t>throttleFirst </a:t>
            </a:r>
            <a:r>
              <a:rPr lang="zh-CN" altLang="en-US" sz="2000" dirty="0"/>
              <a:t>操作符允许设置一个时间长度，之后它会发送固定时间长度内的第一个事件，而屏蔽其它事件，在间隔达到设置的时间后，可以再发送下一个事件</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t>throttleFirst(long, TimeUnit)</a:t>
            </a:r>
            <a:endParaRPr lang="en-US" altLang="zh-CN" sz="2000" dirty="0"/>
          </a:p>
          <a:p>
            <a:pPr marL="342900" indent="-342900">
              <a:lnSpc>
                <a:spcPct val="120000"/>
              </a:lnSpc>
              <a:buFont typeface="Wingdings" charset="0"/>
              <a:buChar char=""/>
            </a:pPr>
            <a:r>
              <a:rPr lang="en-US" altLang="zh-CN" sz="2000" dirty="0" smtClean="0"/>
              <a:t>throttleFirst(long, TimeUnit, Scheduler)</a:t>
            </a:r>
            <a:endParaRPr lang="en-US" altLang="zh-CN" sz="2000" dirty="0"/>
          </a:p>
        </p:txBody>
      </p:sp>
      <p:pic>
        <p:nvPicPr>
          <p:cNvPr id="4" name="图片 3"/>
          <p:cNvPicPr>
            <a:picLocks noChangeAspect="1"/>
          </p:cNvPicPr>
          <p:nvPr/>
        </p:nvPicPr>
        <p:blipFill>
          <a:blip r:embed="rId3"/>
          <a:stretch>
            <a:fillRect/>
          </a:stretch>
        </p:blipFill>
        <p:spPr>
          <a:xfrm>
            <a:off x="1742905" y="2682297"/>
            <a:ext cx="8716065" cy="4153750"/>
          </a:xfrm>
          <a:prstGeom prst="rect">
            <a:avLst/>
          </a:prstGeom>
        </p:spPr>
      </p:pic>
    </p:spTree>
    <p:extLst>
      <p:ext uri="{BB962C8B-B14F-4D97-AF65-F5344CB8AC3E}">
        <p14:creationId xmlns:p14="http://schemas.microsoft.com/office/powerpoint/2010/main" val="42335637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93343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throttleLast</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TW" sz="2000" dirty="0"/>
              <a:t>throttleLast </a:t>
            </a:r>
            <a:r>
              <a:rPr lang="zh-TW" altLang="en-US" sz="2000" dirty="0"/>
              <a:t>操作符实际上最终调用的是 </a:t>
            </a:r>
            <a:r>
              <a:rPr lang="en-US" altLang="zh-TW" sz="2000" dirty="0"/>
              <a:t>sample(long, TimeUnit)</a:t>
            </a:r>
            <a:r>
              <a:rPr lang="zh-TW" altLang="en-US" sz="2000" dirty="0"/>
              <a:t>，定时查看一个 </a:t>
            </a:r>
            <a:r>
              <a:rPr lang="en-US" altLang="zh-TW" sz="2000" dirty="0"/>
              <a:t>Observable</a:t>
            </a:r>
            <a:r>
              <a:rPr lang="zh-TW" altLang="en-US" sz="2000" dirty="0"/>
              <a:t>，然后发射自上次采样以来它最近发射的数据</a:t>
            </a:r>
            <a:r>
              <a:rPr lang="zh-TW" altLang="en-US" sz="2000" dirty="0" smtClean="0"/>
              <a:t>。</a:t>
            </a:r>
            <a:endParaRPr lang="en-US" altLang="zh-CN" sz="2000" dirty="0" smtClean="0"/>
          </a:p>
          <a:p>
            <a:pPr marL="342900" indent="-342900">
              <a:lnSpc>
                <a:spcPct val="120000"/>
              </a:lnSpc>
              <a:buFont typeface="Wingdings" charset="0"/>
              <a:buChar char=""/>
            </a:pPr>
            <a:r>
              <a:rPr lang="en-US" altLang="zh-CN" sz="2000" dirty="0" smtClean="0"/>
              <a:t>throttleLast(long, TimeUnit)</a:t>
            </a:r>
          </a:p>
          <a:p>
            <a:pPr marL="342900" indent="-342900">
              <a:lnSpc>
                <a:spcPct val="120000"/>
              </a:lnSpc>
              <a:buFont typeface="Wingdings" charset="0"/>
              <a:buChar char=""/>
            </a:pPr>
            <a:r>
              <a:rPr lang="en-US" altLang="zh-CN" sz="2000" dirty="0" smtClean="0"/>
              <a:t>throttleLast(long, TimeUnit, Scheduler)</a:t>
            </a:r>
            <a:endParaRPr lang="en-US" altLang="zh-CN" sz="2000" dirty="0"/>
          </a:p>
        </p:txBody>
      </p:sp>
      <p:pic>
        <p:nvPicPr>
          <p:cNvPr id="2" name="图片 1"/>
          <p:cNvPicPr>
            <a:picLocks noChangeAspect="1"/>
          </p:cNvPicPr>
          <p:nvPr/>
        </p:nvPicPr>
        <p:blipFill>
          <a:blip r:embed="rId3"/>
          <a:stretch>
            <a:fillRect/>
          </a:stretch>
        </p:blipFill>
        <p:spPr>
          <a:xfrm>
            <a:off x="1737896" y="2650941"/>
            <a:ext cx="8714531" cy="4153019"/>
          </a:xfrm>
          <a:prstGeom prst="rect">
            <a:avLst/>
          </a:prstGeom>
        </p:spPr>
      </p:pic>
    </p:spTree>
    <p:extLst>
      <p:ext uri="{BB962C8B-B14F-4D97-AF65-F5344CB8AC3E}">
        <p14:creationId xmlns:p14="http://schemas.microsoft.com/office/powerpoint/2010/main" val="2666051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15910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throttleWithTimeout</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a:t>throttleWithTimeout </a:t>
            </a:r>
            <a:r>
              <a:rPr lang="zh-CN" altLang="en-US" sz="2000" dirty="0"/>
              <a:t>操作符实际上调用的是 </a:t>
            </a:r>
            <a:r>
              <a:rPr lang="en-US" altLang="zh-CN" sz="2000" dirty="0"/>
              <a:t>debounce(long, TimeUnit)</a:t>
            </a:r>
            <a:r>
              <a:rPr lang="zh-CN" altLang="en-US" sz="2000" dirty="0"/>
              <a:t>，对源 </a:t>
            </a:r>
            <a:r>
              <a:rPr lang="en-US" altLang="zh-CN" sz="2000" dirty="0"/>
              <a:t>Observable </a:t>
            </a:r>
            <a:r>
              <a:rPr lang="zh-CN" altLang="en-US" sz="2000" dirty="0"/>
              <a:t>每产生一个结果后，如果在规定的间隔时间内没有别的结果产生，则把这个结果提交给订阅者处理，否则忽略该结果</a:t>
            </a:r>
            <a:r>
              <a:rPr lang="zh-CN" altLang="en-US" sz="2000" dirty="0" smtClean="0"/>
              <a:t>。</a:t>
            </a:r>
            <a:endParaRPr lang="en-US" altLang="zh-CN" sz="2000" dirty="0" smtClean="0"/>
          </a:p>
          <a:p>
            <a:pPr marL="342900" indent="-342900">
              <a:lnSpc>
                <a:spcPct val="120000"/>
              </a:lnSpc>
              <a:buFont typeface="Wingdings" charset="0"/>
              <a:buChar char=""/>
            </a:pPr>
            <a:r>
              <a:rPr lang="en-US" altLang="zh-CN" sz="2000" dirty="0"/>
              <a:t>throttleWithTimeout </a:t>
            </a:r>
            <a:r>
              <a:rPr lang="en-US" altLang="zh-CN" sz="2000" dirty="0" smtClean="0"/>
              <a:t>(long, TimeUnit)</a:t>
            </a:r>
          </a:p>
          <a:p>
            <a:pPr marL="342900" indent="-342900">
              <a:lnSpc>
                <a:spcPct val="120000"/>
              </a:lnSpc>
              <a:buFont typeface="Wingdings" charset="0"/>
              <a:buChar char=""/>
            </a:pPr>
            <a:r>
              <a:rPr lang="en-US" altLang="zh-CN" sz="2000" dirty="0"/>
              <a:t>throttleWithTimeout </a:t>
            </a:r>
            <a:r>
              <a:rPr lang="en-US" altLang="zh-CN" sz="2000" dirty="0" smtClean="0"/>
              <a:t>(long, TimeUnit, Scheduler)</a:t>
            </a:r>
            <a:endParaRPr lang="en-US" altLang="zh-CN" sz="2000" dirty="0"/>
          </a:p>
        </p:txBody>
      </p:sp>
      <p:pic>
        <p:nvPicPr>
          <p:cNvPr id="4" name="图片 3"/>
          <p:cNvPicPr>
            <a:picLocks noChangeAspect="1"/>
          </p:cNvPicPr>
          <p:nvPr/>
        </p:nvPicPr>
        <p:blipFill>
          <a:blip r:embed="rId3"/>
          <a:stretch>
            <a:fillRect/>
          </a:stretch>
        </p:blipFill>
        <p:spPr>
          <a:xfrm>
            <a:off x="1908810" y="2933501"/>
            <a:ext cx="8376758" cy="3992049"/>
          </a:xfrm>
          <a:prstGeom prst="rect">
            <a:avLst/>
          </a:prstGeom>
        </p:spPr>
      </p:pic>
    </p:spTree>
    <p:extLst>
      <p:ext uri="{BB962C8B-B14F-4D97-AF65-F5344CB8AC3E}">
        <p14:creationId xmlns:p14="http://schemas.microsoft.com/office/powerpoint/2010/main" val="40347381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smtClean="0"/>
              <a:t>timeout(long, TimeUnit)</a:t>
            </a:r>
            <a:r>
              <a:rPr lang="zh-CN" altLang="en-US" sz="2000" dirty="0" smtClean="0"/>
              <a:t>、</a:t>
            </a:r>
            <a:r>
              <a:rPr lang="en-US" altLang="zh-CN" sz="2000" dirty="0" smtClean="0"/>
              <a:t>timeout</a:t>
            </a:r>
            <a:r>
              <a:rPr lang="en-US" altLang="zh-CN" sz="2000" dirty="0"/>
              <a:t>(long, </a:t>
            </a:r>
            <a:r>
              <a:rPr lang="en-US" altLang="zh-CN" sz="2000" dirty="0" smtClean="0"/>
              <a:t>TimeUnit, Scheduler)</a:t>
            </a:r>
            <a:r>
              <a:rPr lang="zh-CN" altLang="en-US" sz="2000" dirty="0"/>
              <a:t> </a:t>
            </a:r>
            <a:endParaRPr lang="en-US" altLang="zh-CN" sz="2000" dirty="0" smtClean="0"/>
          </a:p>
          <a:p>
            <a:pPr>
              <a:lnSpc>
                <a:spcPct val="120000"/>
              </a:lnSpc>
            </a:pPr>
            <a:r>
              <a:rPr lang="zh-CN" altLang="en-US" sz="2000" dirty="0" smtClean="0"/>
              <a:t>这个变体接受一个时长参数</a:t>
            </a:r>
            <a:r>
              <a:rPr lang="zh-CN" altLang="en-US" sz="2000" dirty="0"/>
              <a:t>，每</a:t>
            </a:r>
            <a:r>
              <a:rPr lang="zh-CN" altLang="en-US" sz="2000" dirty="0" smtClean="0"/>
              <a:t>当原始 </a:t>
            </a:r>
            <a:r>
              <a:rPr lang="en-US" altLang="zh-CN" sz="2000" dirty="0" smtClean="0"/>
              <a:t>Observable</a:t>
            </a:r>
            <a:r>
              <a:rPr lang="zh-CN" altLang="en-US" sz="2000" dirty="0" smtClean="0"/>
              <a:t> 发射了一项数据</a:t>
            </a:r>
            <a:r>
              <a:rPr lang="zh-CN" altLang="en-US" sz="2000" dirty="0"/>
              <a:t>，</a:t>
            </a:r>
            <a:r>
              <a:rPr lang="en-US" altLang="zh-CN" sz="2000" dirty="0" smtClean="0"/>
              <a:t>timeout</a:t>
            </a:r>
            <a:r>
              <a:rPr lang="zh-CN" altLang="en-US" sz="2000" dirty="0" smtClean="0"/>
              <a:t> 就启动一个计时器</a:t>
            </a:r>
            <a:r>
              <a:rPr lang="zh-CN" altLang="en-US" sz="2000" dirty="0"/>
              <a:t>，如果计时器超过了</a:t>
            </a:r>
            <a:r>
              <a:rPr lang="zh-CN" altLang="en-US" sz="2000" dirty="0" smtClean="0"/>
              <a:t>指定的时长而原始 </a:t>
            </a:r>
            <a:r>
              <a:rPr lang="en-US" altLang="zh-CN" sz="2000" dirty="0" smtClean="0"/>
              <a:t>Observable</a:t>
            </a:r>
            <a:r>
              <a:rPr lang="zh-CN" altLang="en-US" sz="2000" dirty="0" smtClean="0"/>
              <a:t> 没有发射另一项数据</a:t>
            </a:r>
            <a:r>
              <a:rPr lang="zh-CN" altLang="en-US" sz="2000" dirty="0"/>
              <a:t>，</a:t>
            </a:r>
            <a:r>
              <a:rPr lang="en-US" altLang="zh-CN" sz="2000" dirty="0" smtClean="0"/>
              <a:t>timeout</a:t>
            </a:r>
            <a:r>
              <a:rPr lang="zh-CN" altLang="en-US" sz="2000" dirty="0" smtClean="0"/>
              <a:t> 就抛出 </a:t>
            </a:r>
            <a:r>
              <a:rPr lang="en-US" altLang="zh-CN" sz="2000" dirty="0" smtClean="0"/>
              <a:t>TimeoutException</a:t>
            </a:r>
            <a:r>
              <a:rPr lang="zh-CN" altLang="en-US" sz="2000" dirty="0"/>
              <a:t>，</a:t>
            </a:r>
            <a:r>
              <a:rPr lang="zh-CN" altLang="en-US" sz="2000" dirty="0" smtClean="0"/>
              <a:t>以一个错误通知终止 </a:t>
            </a:r>
            <a:r>
              <a:rPr lang="en-US" altLang="zh-CN" sz="2000" dirty="0" smtClean="0"/>
              <a:t>Observable</a:t>
            </a:r>
            <a:r>
              <a:rPr lang="zh-CN" altLang="en-US" sz="2000" dirty="0" smtClean="0"/>
              <a:t>。</a:t>
            </a:r>
            <a:endParaRPr lang="en-US" altLang="zh-CN" sz="2000" dirty="0" smtClean="0"/>
          </a:p>
          <a:p>
            <a:pPr>
              <a:lnSpc>
                <a:spcPct val="120000"/>
              </a:lnSpc>
            </a:pPr>
            <a:r>
              <a:rPr lang="zh-CN" altLang="en-US" sz="2000" dirty="0" smtClean="0"/>
              <a:t>这个 </a:t>
            </a:r>
            <a:r>
              <a:rPr lang="en-US" altLang="zh-CN" sz="2000" dirty="0" smtClean="0"/>
              <a:t>timeout</a:t>
            </a:r>
            <a:r>
              <a:rPr lang="zh-CN" altLang="en-US" sz="2000" dirty="0" smtClean="0"/>
              <a:t> 默认在 </a:t>
            </a:r>
            <a:r>
              <a:rPr lang="en-US" altLang="zh-CN" sz="2000" dirty="0" smtClean="0"/>
              <a:t>computation</a:t>
            </a:r>
            <a:r>
              <a:rPr lang="zh-CN" altLang="en-US" sz="2000" dirty="0" smtClean="0"/>
              <a:t> 调度</a:t>
            </a:r>
            <a:r>
              <a:rPr lang="zh-CN" altLang="en-US" sz="2000" dirty="0"/>
              <a:t>器上执行</a:t>
            </a:r>
            <a:r>
              <a:rPr lang="zh-CN" altLang="en-US" sz="2000" dirty="0" smtClean="0"/>
              <a:t>，可以通过参数指定其它</a:t>
            </a:r>
            <a:r>
              <a:rPr lang="zh-CN" altLang="en-US" sz="2000" dirty="0"/>
              <a:t>的调度器。</a:t>
            </a:r>
            <a:endParaRPr lang="en-US" altLang="zh-CN" sz="2000" dirty="0" smtClean="0"/>
          </a:p>
        </p:txBody>
      </p:sp>
      <p:pic>
        <p:nvPicPr>
          <p:cNvPr id="2" name="图片 1"/>
          <p:cNvPicPr>
            <a:picLocks noChangeAspect="1"/>
          </p:cNvPicPr>
          <p:nvPr/>
        </p:nvPicPr>
        <p:blipFill>
          <a:blip r:embed="rId3"/>
          <a:stretch>
            <a:fillRect/>
          </a:stretch>
        </p:blipFill>
        <p:spPr>
          <a:xfrm>
            <a:off x="2001126" y="3005976"/>
            <a:ext cx="7866773" cy="3749010"/>
          </a:xfrm>
          <a:prstGeom prst="rect">
            <a:avLst/>
          </a:prstGeom>
        </p:spPr>
      </p:pic>
    </p:spTree>
    <p:extLst>
      <p:ext uri="{BB962C8B-B14F-4D97-AF65-F5344CB8AC3E}">
        <p14:creationId xmlns:p14="http://schemas.microsoft.com/office/powerpoint/2010/main" val="8714883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1190069"/>
          </a:xfrm>
          <a:prstGeom prst="rect">
            <a:avLst/>
          </a:prstGeom>
          <a:noFill/>
        </p:spPr>
        <p:txBody>
          <a:bodyPr wrap="square" rtlCol="0">
            <a:spAutoFit/>
          </a:bodyPr>
          <a:lstStyle/>
          <a:p>
            <a:pPr>
              <a:lnSpc>
                <a:spcPct val="120000"/>
              </a:lnSpc>
            </a:pPr>
            <a:r>
              <a:rPr lang="en-US" altLang="zh-CN" sz="2000" dirty="0" smtClean="0"/>
              <a:t>timeout(long, TimeUnit, Observable)</a:t>
            </a:r>
            <a:r>
              <a:rPr lang="zh-CN" altLang="zh-CN" sz="2000" dirty="0" smtClean="0"/>
              <a:t>、</a:t>
            </a:r>
            <a:r>
              <a:rPr lang="en-US" altLang="zh-CN" sz="2000" dirty="0" smtClean="0"/>
              <a:t>timeout</a:t>
            </a:r>
            <a:r>
              <a:rPr lang="en-US" altLang="zh-CN" sz="2000" dirty="0"/>
              <a:t>(long, TimeUnit, </a:t>
            </a:r>
            <a:r>
              <a:rPr lang="en-US" altLang="zh-CN" sz="2000" dirty="0" smtClean="0"/>
              <a:t>Observable, Scheduler)</a:t>
            </a:r>
          </a:p>
          <a:p>
            <a:pPr>
              <a:lnSpc>
                <a:spcPct val="120000"/>
              </a:lnSpc>
            </a:pPr>
            <a:r>
              <a:rPr lang="zh-CN" altLang="en-US" sz="2000" dirty="0"/>
              <a:t>这个</a:t>
            </a:r>
            <a:r>
              <a:rPr lang="zh-CN" altLang="en-US" sz="2000" dirty="0" smtClean="0"/>
              <a:t>版本的 </a:t>
            </a:r>
            <a:r>
              <a:rPr lang="en-US" altLang="zh-CN" sz="2000" dirty="0" smtClean="0"/>
              <a:t>timeout</a:t>
            </a:r>
            <a:r>
              <a:rPr lang="zh-CN" altLang="en-US" sz="2000" dirty="0" smtClean="0"/>
              <a:t> 在超时时会切换到使用一个你</a:t>
            </a:r>
            <a:r>
              <a:rPr lang="zh-CN" altLang="en-US" sz="2000" dirty="0"/>
              <a:t>指定的备</a:t>
            </a:r>
            <a:r>
              <a:rPr lang="zh-CN" altLang="en-US" sz="2000" dirty="0" smtClean="0"/>
              <a:t>用的 </a:t>
            </a:r>
            <a:r>
              <a:rPr lang="en-US" altLang="zh-CN" sz="2000" dirty="0" smtClean="0"/>
              <a:t>Observable</a:t>
            </a:r>
            <a:r>
              <a:rPr lang="zh-CN" altLang="en-US" sz="2000" dirty="0"/>
              <a:t>，而不是发错误通知。</a:t>
            </a:r>
            <a:r>
              <a:rPr lang="zh-CN" altLang="en-US" sz="2000" dirty="0" smtClean="0"/>
              <a:t>它也默认在 </a:t>
            </a:r>
            <a:r>
              <a:rPr lang="en-US" altLang="zh-CN" sz="2000" dirty="0" smtClean="0"/>
              <a:t>computation</a:t>
            </a:r>
            <a:r>
              <a:rPr lang="zh-CN" altLang="en-US" sz="2000" dirty="0" smtClean="0"/>
              <a:t> 调度器上执行</a:t>
            </a:r>
            <a:r>
              <a:rPr lang="zh-CN" altLang="en-US" sz="2000" dirty="0"/>
              <a:t>，</a:t>
            </a:r>
            <a:r>
              <a:rPr lang="zh-CN" altLang="en-US" sz="2000" dirty="0" smtClean="0"/>
              <a:t>可以通过参数指定其它</a:t>
            </a:r>
            <a:r>
              <a:rPr lang="zh-CN" altLang="en-US" sz="2000" dirty="0"/>
              <a:t>的调度器</a:t>
            </a:r>
            <a:r>
              <a:rPr lang="zh-CN" altLang="en-US" sz="2000" dirty="0" smtClean="0"/>
              <a:t>。</a:t>
            </a:r>
            <a:endParaRPr lang="en-US" altLang="zh-CN" sz="2000" dirty="0" smtClean="0"/>
          </a:p>
        </p:txBody>
      </p:sp>
      <p:pic>
        <p:nvPicPr>
          <p:cNvPr id="2" name="图片 1"/>
          <p:cNvPicPr>
            <a:picLocks noChangeAspect="1"/>
          </p:cNvPicPr>
          <p:nvPr/>
        </p:nvPicPr>
        <p:blipFill>
          <a:blip r:embed="rId3"/>
          <a:stretch>
            <a:fillRect/>
          </a:stretch>
        </p:blipFill>
        <p:spPr>
          <a:xfrm>
            <a:off x="1665068" y="2547196"/>
            <a:ext cx="8538889" cy="4069314"/>
          </a:xfrm>
          <a:prstGeom prst="rect">
            <a:avLst/>
          </a:prstGeom>
        </p:spPr>
      </p:pic>
    </p:spTree>
    <p:extLst>
      <p:ext uri="{BB962C8B-B14F-4D97-AF65-F5344CB8AC3E}">
        <p14:creationId xmlns:p14="http://schemas.microsoft.com/office/powerpoint/2010/main" val="6030735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304993"/>
            <a:ext cx="10803230" cy="893578"/>
          </a:xfrm>
          <a:prstGeom prst="rect">
            <a:avLst/>
          </a:prstGeom>
          <a:noFill/>
        </p:spPr>
        <p:txBody>
          <a:bodyPr wrap="square" rtlCol="0">
            <a:spAutoFit/>
          </a:bodyPr>
          <a:lstStyle/>
          <a:p>
            <a:pPr>
              <a:lnSpc>
                <a:spcPct val="120000"/>
              </a:lnSpc>
            </a:pPr>
            <a:r>
              <a:rPr lang="en-US" altLang="zh-CN" sz="2200" dirty="0"/>
              <a:t>buffer </a:t>
            </a:r>
            <a:r>
              <a:rPr lang="zh-CN" altLang="en-US" sz="2200" dirty="0"/>
              <a:t>操作符将数据按照指定的规则做一个缓存，然后将缓存的数据作为一个集合发</a:t>
            </a:r>
            <a:r>
              <a:rPr lang="zh-CN" altLang="en-US" sz="2200" dirty="0" smtClean="0"/>
              <a:t>射出去</a:t>
            </a:r>
            <a:r>
              <a:rPr lang="zh-CN" altLang="zh-CN" sz="2200" dirty="0" smtClean="0"/>
              <a:t>。</a:t>
            </a:r>
            <a:r>
              <a:rPr lang="en-US" altLang="zh-CN" sz="2200" dirty="0" smtClean="0"/>
              <a:t>buffer</a:t>
            </a:r>
            <a:r>
              <a:rPr lang="zh-CN" altLang="en-US" sz="2200" dirty="0" smtClean="0"/>
              <a:t> 操作符有多个不同参数的重载方法：</a:t>
            </a:r>
            <a:endParaRPr lang="en-US" altLang="zh-CN" sz="2200" dirty="0" smtClean="0"/>
          </a:p>
        </p:txBody>
      </p: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7" name="文本框 6"/>
          <p:cNvSpPr txBox="1"/>
          <p:nvPr/>
        </p:nvSpPr>
        <p:spPr>
          <a:xfrm>
            <a:off x="669946" y="2135985"/>
            <a:ext cx="10803230" cy="4683333"/>
          </a:xfrm>
          <a:prstGeom prst="rect">
            <a:avLst/>
          </a:prstGeom>
          <a:noFill/>
        </p:spPr>
        <p:txBody>
          <a:bodyPr wrap="square" rtlCol="0">
            <a:spAutoFit/>
          </a:bodyPr>
          <a:lstStyle/>
          <a:p>
            <a:pPr marL="285750" indent="-285750">
              <a:lnSpc>
                <a:spcPct val="150000"/>
              </a:lnSpc>
              <a:buFont typeface="Wingdings" charset="0"/>
              <a:buChar char=""/>
            </a:pPr>
            <a:r>
              <a:rPr lang="en-US" altLang="zh-CN" sz="2000" dirty="0" smtClean="0">
                <a:latin typeface="+mn-ea"/>
              </a:rPr>
              <a:t>&lt;</a:t>
            </a:r>
            <a:r>
              <a:rPr lang="en-US" altLang="zh-CN" sz="2000" dirty="0">
                <a:latin typeface="+mn-ea"/>
              </a:rPr>
              <a:t>TClosing&gt; Observable&lt;java.util.List&lt;T&gt;&gt;	buffer(Func0&lt;? extends Observable&lt;? extends TClosing&gt;&gt; bufferClosingSelector</a:t>
            </a:r>
            <a:r>
              <a:rPr lang="en-US" altLang="zh-CN" sz="2000" dirty="0" smtClean="0">
                <a:latin typeface="+mn-ea"/>
              </a:rPr>
              <a:t>)</a:t>
            </a:r>
          </a:p>
          <a:p>
            <a:pPr marL="285750" indent="-285750">
              <a:lnSpc>
                <a:spcPct val="150000"/>
              </a:lnSpc>
              <a:buFont typeface="Wingdings" charset="0"/>
              <a:buChar char=""/>
            </a:pPr>
            <a:r>
              <a:rPr lang="en-US" altLang="zh-CN" sz="2000" dirty="0">
                <a:latin typeface="+mn-ea"/>
              </a:rPr>
              <a:t>Observable&lt;java.util.List&lt;T&gt;&gt;	buffer(int </a:t>
            </a:r>
            <a:r>
              <a:rPr lang="en-US" altLang="zh-CN" sz="2000" dirty="0" smtClean="0">
                <a:latin typeface="+mn-ea"/>
              </a:rPr>
              <a:t>count)</a:t>
            </a:r>
          </a:p>
          <a:p>
            <a:pPr marL="285750" indent="-285750">
              <a:lnSpc>
                <a:spcPct val="150000"/>
              </a:lnSpc>
              <a:buFont typeface="Wingdings" charset="0"/>
              <a:buChar char=""/>
            </a:pPr>
            <a:r>
              <a:rPr lang="en-US" altLang="zh-CN" sz="2000" dirty="0">
                <a:latin typeface="+mn-ea"/>
              </a:rPr>
              <a:t>Observable&lt;java.util.List&lt;T&gt;&gt;	buffer(int count, int skip</a:t>
            </a:r>
            <a:r>
              <a:rPr lang="en-US" altLang="zh-CN" sz="2000" dirty="0" smtClean="0">
                <a:latin typeface="+mn-ea"/>
              </a:rPr>
              <a:t>)</a:t>
            </a:r>
          </a:p>
          <a:p>
            <a:pPr marL="285750" indent="-285750">
              <a:lnSpc>
                <a:spcPct val="150000"/>
              </a:lnSpc>
              <a:buFont typeface="Wingdings" charset="0"/>
              <a:buChar char=""/>
            </a:pPr>
            <a:r>
              <a:rPr lang="en-US" altLang="zh-CN" sz="2000" dirty="0">
                <a:latin typeface="+mn-ea"/>
              </a:rPr>
              <a:t>Observable&lt;java.util.List&lt;T&gt;&gt;	buffer(long timespan, long timeshift, </a:t>
            </a:r>
            <a:r>
              <a:rPr lang="en-US" altLang="zh-CN" sz="2000" dirty="0" err="1">
                <a:latin typeface="+mn-ea"/>
              </a:rPr>
              <a:t>java.util.concurrent.TimeUnit</a:t>
            </a:r>
            <a:r>
              <a:rPr lang="en-US" altLang="zh-CN" sz="2000" dirty="0">
                <a:latin typeface="+mn-ea"/>
              </a:rPr>
              <a:t> unit</a:t>
            </a:r>
            <a:r>
              <a:rPr lang="en-US" altLang="zh-CN" sz="2000" dirty="0" smtClean="0">
                <a:latin typeface="+mn-ea"/>
              </a:rPr>
              <a:t>)</a:t>
            </a:r>
          </a:p>
          <a:p>
            <a:pPr marL="285750" indent="-285750">
              <a:lnSpc>
                <a:spcPct val="150000"/>
              </a:lnSpc>
              <a:buFont typeface="Wingdings" charset="0"/>
              <a:buChar char=""/>
            </a:pPr>
            <a:r>
              <a:rPr lang="en-US" altLang="zh-CN" sz="2000" dirty="0" smtClean="0">
                <a:latin typeface="+mn-ea"/>
              </a:rPr>
              <a:t>Observable&lt;java.util.List&lt;T&gt;&gt;	buffer(long timespan, long timeshift, </a:t>
            </a:r>
            <a:r>
              <a:rPr lang="en-US" altLang="zh-CN" sz="2000" dirty="0" err="1" smtClean="0">
                <a:latin typeface="+mn-ea"/>
              </a:rPr>
              <a:t>java.util.concurrent.TimeUnit</a:t>
            </a:r>
            <a:r>
              <a:rPr lang="en-US" altLang="zh-CN" sz="2000" dirty="0" smtClean="0">
                <a:latin typeface="+mn-ea"/>
              </a:rPr>
              <a:t> unit, Scheduler scheduler)</a:t>
            </a:r>
          </a:p>
          <a:p>
            <a:pPr marL="285750" indent="-285750">
              <a:lnSpc>
                <a:spcPct val="150000"/>
              </a:lnSpc>
              <a:buFont typeface="Wingdings" charset="0"/>
              <a:buChar char=""/>
            </a:pPr>
            <a:r>
              <a:rPr lang="en-US" altLang="zh-CN" sz="2000" dirty="0">
                <a:latin typeface="+mn-ea"/>
              </a:rPr>
              <a:t>Observable&lt;java.util.List&lt;T&gt;&gt;	buffer(long timespan, </a:t>
            </a:r>
            <a:r>
              <a:rPr lang="en-US" altLang="zh-CN" sz="2000" dirty="0" err="1">
                <a:latin typeface="+mn-ea"/>
              </a:rPr>
              <a:t>java.util.concurrent.TimeUnit</a:t>
            </a:r>
            <a:r>
              <a:rPr lang="en-US" altLang="zh-CN" sz="2000" dirty="0">
                <a:latin typeface="+mn-ea"/>
              </a:rPr>
              <a:t> unit</a:t>
            </a:r>
            <a:r>
              <a:rPr lang="en-US" altLang="zh-CN" sz="2000" dirty="0" smtClean="0">
                <a:latin typeface="+mn-ea"/>
              </a:rPr>
              <a:t>)</a:t>
            </a:r>
            <a:endParaRPr lang="en-US" altLang="zh-CN" sz="2000" dirty="0">
              <a:latin typeface="+mn-ea"/>
            </a:endParaRPr>
          </a:p>
        </p:txBody>
      </p:sp>
    </p:spTree>
    <p:extLst>
      <p:ext uri="{BB962C8B-B14F-4D97-AF65-F5344CB8AC3E}">
        <p14:creationId xmlns:p14="http://schemas.microsoft.com/office/powerpoint/2010/main" val="16483475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a:t>timeout(Func1</a:t>
            </a:r>
            <a:r>
              <a:rPr lang="en-US" altLang="zh-CN" sz="2000" dirty="0" smtClean="0"/>
              <a:t>)</a:t>
            </a:r>
            <a:endParaRPr lang="en-US" altLang="zh-CN" sz="2000" dirty="0"/>
          </a:p>
          <a:p>
            <a:pPr>
              <a:lnSpc>
                <a:spcPct val="120000"/>
              </a:lnSpc>
            </a:pPr>
            <a:r>
              <a:rPr lang="zh-CN" altLang="en-US" sz="2000" dirty="0" smtClean="0"/>
              <a:t>这个版本的 </a:t>
            </a:r>
            <a:r>
              <a:rPr lang="en-US" altLang="zh-CN" sz="2000" dirty="0" smtClean="0"/>
              <a:t>timeout</a:t>
            </a:r>
            <a:r>
              <a:rPr lang="zh-CN" altLang="en-US" sz="2000" dirty="0" smtClean="0"/>
              <a:t> 使用一个函数针对原始 </a:t>
            </a:r>
            <a:r>
              <a:rPr lang="en-US" altLang="zh-CN" sz="2000" dirty="0" smtClean="0"/>
              <a:t>Observable</a:t>
            </a:r>
            <a:r>
              <a:rPr lang="zh-CN" altLang="en-US" sz="2000" dirty="0" smtClean="0"/>
              <a:t> 的每一项返回一个 </a:t>
            </a:r>
            <a:r>
              <a:rPr lang="en-US" altLang="zh-CN" sz="2000" dirty="0" smtClean="0"/>
              <a:t>Observable</a:t>
            </a:r>
            <a:r>
              <a:rPr lang="zh-CN" altLang="en-US" sz="2000" dirty="0"/>
              <a:t>，</a:t>
            </a:r>
            <a:r>
              <a:rPr lang="zh-CN" altLang="en-US" sz="2000" dirty="0" smtClean="0"/>
              <a:t>如果当这个 </a:t>
            </a:r>
            <a:r>
              <a:rPr lang="en-US" altLang="zh-CN" sz="2000" dirty="0" smtClean="0"/>
              <a:t>Observable</a:t>
            </a:r>
            <a:r>
              <a:rPr lang="zh-CN" altLang="en-US" sz="2000" dirty="0" smtClean="0"/>
              <a:t> 终止时原始 </a:t>
            </a:r>
            <a:r>
              <a:rPr lang="en-US" altLang="zh-CN" sz="2000" dirty="0" smtClean="0"/>
              <a:t>Observable</a:t>
            </a:r>
            <a:r>
              <a:rPr lang="zh-CN" altLang="en-US" sz="2000" dirty="0" smtClean="0"/>
              <a:t> 还没有发射另一项数据</a:t>
            </a:r>
            <a:r>
              <a:rPr lang="zh-CN" altLang="en-US" sz="2000" dirty="0"/>
              <a:t>，就会认为是超时了</a:t>
            </a:r>
            <a:r>
              <a:rPr lang="zh-CN" altLang="en-US" sz="2000" dirty="0" smtClean="0"/>
              <a:t>， </a:t>
            </a:r>
            <a:r>
              <a:rPr lang="en-US" altLang="zh-CN" sz="2000" dirty="0" smtClean="0"/>
              <a:t>timeout</a:t>
            </a:r>
            <a:r>
              <a:rPr lang="zh-CN" altLang="en-US" sz="2000" dirty="0" smtClean="0"/>
              <a:t> 就抛出 </a:t>
            </a:r>
            <a:r>
              <a:rPr lang="en-US" altLang="zh-CN" sz="2000" dirty="0" smtClean="0"/>
              <a:t>TimeoutException</a:t>
            </a:r>
            <a:r>
              <a:rPr lang="zh-CN" altLang="en-US" sz="2000" dirty="0"/>
              <a:t>，</a:t>
            </a:r>
            <a:r>
              <a:rPr lang="zh-CN" altLang="en-US" sz="2000" dirty="0" smtClean="0"/>
              <a:t>以一个错误通知终止 </a:t>
            </a:r>
            <a:r>
              <a:rPr lang="en-US" altLang="zh-CN" sz="2000" dirty="0" smtClean="0"/>
              <a:t>Observable</a:t>
            </a:r>
            <a:r>
              <a:rPr lang="zh-CN" altLang="en-US" sz="2000" dirty="0" smtClean="0"/>
              <a:t>。</a:t>
            </a:r>
            <a:endParaRPr lang="en-US" altLang="zh-CN" sz="2000" dirty="0" smtClean="0"/>
          </a:p>
          <a:p>
            <a:pPr>
              <a:lnSpc>
                <a:spcPct val="120000"/>
              </a:lnSpc>
            </a:pPr>
            <a:r>
              <a:rPr lang="zh-TW" altLang="en-US" sz="2000" dirty="0" smtClean="0"/>
              <a:t>这个 </a:t>
            </a:r>
            <a:r>
              <a:rPr lang="en-US" altLang="zh-TW" sz="2000" dirty="0" smtClean="0"/>
              <a:t>timeout</a:t>
            </a:r>
            <a:r>
              <a:rPr lang="zh-CN" altLang="en-US" sz="2000" dirty="0" smtClean="0"/>
              <a:t> </a:t>
            </a:r>
            <a:r>
              <a:rPr lang="zh-TW" altLang="en-US" sz="2000" dirty="0" smtClean="0"/>
              <a:t>默认在 </a:t>
            </a:r>
            <a:r>
              <a:rPr lang="en-US" altLang="zh-TW" sz="2000" dirty="0" smtClean="0"/>
              <a:t>immediate</a:t>
            </a:r>
            <a:r>
              <a:rPr lang="zh-CN" altLang="en-US" sz="2000" dirty="0" smtClean="0"/>
              <a:t> </a:t>
            </a:r>
            <a:r>
              <a:rPr lang="zh-TW" altLang="en-US" sz="2000" dirty="0" smtClean="0"/>
              <a:t>调度</a:t>
            </a:r>
            <a:r>
              <a:rPr lang="zh-TW" altLang="en-US" sz="2000" dirty="0"/>
              <a:t>器上执行。</a:t>
            </a:r>
            <a:endParaRPr lang="en-US" altLang="zh-CN" sz="2000" dirty="0"/>
          </a:p>
        </p:txBody>
      </p:sp>
      <p:pic>
        <p:nvPicPr>
          <p:cNvPr id="2" name="图片 1"/>
          <p:cNvPicPr>
            <a:picLocks noChangeAspect="1"/>
          </p:cNvPicPr>
          <p:nvPr/>
        </p:nvPicPr>
        <p:blipFill>
          <a:blip r:embed="rId3"/>
          <a:stretch>
            <a:fillRect/>
          </a:stretch>
        </p:blipFill>
        <p:spPr>
          <a:xfrm>
            <a:off x="2846370" y="2970802"/>
            <a:ext cx="6176286" cy="3860178"/>
          </a:xfrm>
          <a:prstGeom prst="rect">
            <a:avLst/>
          </a:prstGeom>
        </p:spPr>
      </p:pic>
    </p:spTree>
    <p:extLst>
      <p:ext uri="{BB962C8B-B14F-4D97-AF65-F5344CB8AC3E}">
        <p14:creationId xmlns:p14="http://schemas.microsoft.com/office/powerpoint/2010/main" val="6045455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timeout(Func1, Observable)</a:t>
            </a:r>
            <a:r>
              <a:rPr lang="zh-CN" altLang="en-US" sz="2000" dirty="0" smtClean="0"/>
              <a:t> 在</a:t>
            </a:r>
            <a:r>
              <a:rPr lang="en-US" altLang="zh-CN" sz="2000" dirty="0" smtClean="0"/>
              <a:t>timeout(Func1)</a:t>
            </a:r>
            <a:r>
              <a:rPr lang="zh-CN" altLang="en-US" sz="2000" dirty="0" smtClean="0"/>
              <a:t> 的基础上增加了超时的备用 </a:t>
            </a:r>
            <a:r>
              <a:rPr lang="en-US" altLang="zh-CN" sz="2000" dirty="0" smtClean="0"/>
              <a:t>Observable</a:t>
            </a:r>
            <a:r>
              <a:rPr lang="zh-CN" altLang="en-US" sz="2000" dirty="0"/>
              <a:t>。</a:t>
            </a:r>
            <a:r>
              <a:rPr lang="zh-CN" altLang="en-US" sz="2000" dirty="0" smtClean="0"/>
              <a:t>它也是默认在 </a:t>
            </a:r>
            <a:r>
              <a:rPr lang="en-US" altLang="zh-CN" sz="2000" dirty="0" smtClean="0"/>
              <a:t>immediate</a:t>
            </a:r>
            <a:r>
              <a:rPr lang="zh-CN" altLang="en-US" sz="2000" dirty="0" smtClean="0"/>
              <a:t> 调度</a:t>
            </a:r>
            <a:r>
              <a:rPr lang="zh-CN" altLang="en-US" sz="2000" dirty="0"/>
              <a:t>器上执行。</a:t>
            </a:r>
            <a:endParaRPr lang="en-US" altLang="zh-CN" sz="2000" dirty="0" smtClean="0"/>
          </a:p>
        </p:txBody>
      </p:sp>
      <p:pic>
        <p:nvPicPr>
          <p:cNvPr id="2" name="图片 1"/>
          <p:cNvPicPr>
            <a:picLocks noChangeAspect="1"/>
          </p:cNvPicPr>
          <p:nvPr/>
        </p:nvPicPr>
        <p:blipFill>
          <a:blip r:embed="rId3"/>
          <a:stretch>
            <a:fillRect/>
          </a:stretch>
        </p:blipFill>
        <p:spPr>
          <a:xfrm>
            <a:off x="2104977" y="1949490"/>
            <a:ext cx="7659071" cy="4786920"/>
          </a:xfrm>
          <a:prstGeom prst="rect">
            <a:avLst/>
          </a:prstGeom>
        </p:spPr>
      </p:pic>
    </p:spTree>
    <p:extLst>
      <p:ext uri="{BB962C8B-B14F-4D97-AF65-F5344CB8AC3E}">
        <p14:creationId xmlns:p14="http://schemas.microsoft.com/office/powerpoint/2010/main" val="6059912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timeout(Func0, Func1)</a:t>
            </a:r>
            <a:r>
              <a:rPr lang="zh-CN" altLang="en-US" sz="2000" dirty="0"/>
              <a:t>，这个</a:t>
            </a:r>
            <a:r>
              <a:rPr lang="zh-CN" altLang="en-US" sz="2000" dirty="0" smtClean="0"/>
              <a:t>版本的 </a:t>
            </a:r>
            <a:r>
              <a:rPr lang="en-US" altLang="zh-CN" sz="2000" dirty="0" smtClean="0"/>
              <a:t>timeout </a:t>
            </a:r>
            <a:r>
              <a:rPr lang="zh-CN" altLang="en-US" sz="2000" dirty="0" smtClean="0"/>
              <a:t>除了给每一项设置超时</a:t>
            </a:r>
            <a:r>
              <a:rPr lang="zh-CN" altLang="en-US" sz="2000" dirty="0"/>
              <a:t>，还可以单独给第一项设置一个超时</a:t>
            </a:r>
            <a:r>
              <a:rPr lang="zh-CN" altLang="en-US" sz="2000" dirty="0" smtClean="0"/>
              <a:t>。它默认在</a:t>
            </a:r>
            <a:r>
              <a:rPr lang="en-US" altLang="zh-CN" sz="2000" dirty="0" smtClean="0"/>
              <a:t> immediate </a:t>
            </a:r>
            <a:r>
              <a:rPr lang="zh-CN" altLang="en-US" sz="2000" dirty="0" smtClean="0"/>
              <a:t>调度</a:t>
            </a:r>
            <a:r>
              <a:rPr lang="zh-CN" altLang="en-US" sz="2000" dirty="0"/>
              <a:t>器上执行。</a:t>
            </a:r>
            <a:endParaRPr lang="en-US" altLang="zh-CN" sz="2000" dirty="0" smtClean="0"/>
          </a:p>
        </p:txBody>
      </p:sp>
      <p:pic>
        <p:nvPicPr>
          <p:cNvPr id="2" name="图片 1"/>
          <p:cNvPicPr>
            <a:picLocks noChangeAspect="1"/>
          </p:cNvPicPr>
          <p:nvPr/>
        </p:nvPicPr>
        <p:blipFill>
          <a:blip r:embed="rId3"/>
          <a:stretch>
            <a:fillRect/>
          </a:stretch>
        </p:blipFill>
        <p:spPr>
          <a:xfrm>
            <a:off x="2138355" y="1985966"/>
            <a:ext cx="7592316" cy="4745198"/>
          </a:xfrm>
          <a:prstGeom prst="rect">
            <a:avLst/>
          </a:prstGeom>
        </p:spPr>
      </p:pic>
    </p:spTree>
    <p:extLst>
      <p:ext uri="{BB962C8B-B14F-4D97-AF65-F5344CB8AC3E}">
        <p14:creationId xmlns:p14="http://schemas.microsoft.com/office/powerpoint/2010/main" val="3214884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929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timeout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timeout(Func0, Func1, Observable) </a:t>
            </a:r>
            <a:r>
              <a:rPr lang="zh-CN" altLang="en-US" sz="2000" dirty="0" smtClean="0"/>
              <a:t>在 </a:t>
            </a:r>
            <a:r>
              <a:rPr lang="en-US" altLang="zh-CN" sz="2000" dirty="0" smtClean="0"/>
              <a:t>timeout(Func0, Func1)</a:t>
            </a:r>
            <a:r>
              <a:rPr lang="zh-CN" altLang="en-US" sz="2000" dirty="0" smtClean="0"/>
              <a:t> 基础上，任何一个 </a:t>
            </a:r>
            <a:r>
              <a:rPr lang="en-US" altLang="zh-CN" sz="2000" dirty="0" err="1" smtClean="0"/>
              <a:t>Func</a:t>
            </a:r>
            <a:r>
              <a:rPr lang="zh-CN" altLang="en-US" sz="2000" dirty="0" smtClean="0"/>
              <a:t> 条件触发超时，则会执行备用的</a:t>
            </a:r>
            <a:r>
              <a:rPr lang="en-US" altLang="zh-CN" sz="2000" dirty="0" smtClean="0"/>
              <a:t> Observable</a:t>
            </a:r>
            <a:r>
              <a:rPr lang="zh-CN" altLang="en-US" sz="2000" dirty="0" smtClean="0"/>
              <a:t>。</a:t>
            </a:r>
            <a:endParaRPr lang="en-US" altLang="zh-CN" sz="2000" dirty="0"/>
          </a:p>
        </p:txBody>
      </p:sp>
      <p:pic>
        <p:nvPicPr>
          <p:cNvPr id="2" name="图片 1"/>
          <p:cNvPicPr>
            <a:picLocks noChangeAspect="1"/>
          </p:cNvPicPr>
          <p:nvPr/>
        </p:nvPicPr>
        <p:blipFill>
          <a:blip r:embed="rId3"/>
          <a:stretch>
            <a:fillRect/>
          </a:stretch>
        </p:blipFill>
        <p:spPr>
          <a:xfrm>
            <a:off x="2018368" y="1897981"/>
            <a:ext cx="7832290" cy="4895181"/>
          </a:xfrm>
          <a:prstGeom prst="rect">
            <a:avLst/>
          </a:prstGeom>
        </p:spPr>
      </p:pic>
    </p:spTree>
    <p:extLst>
      <p:ext uri="{BB962C8B-B14F-4D97-AF65-F5344CB8AC3E}">
        <p14:creationId xmlns:p14="http://schemas.microsoft.com/office/powerpoint/2010/main" val="15890164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2185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timer</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timer </a:t>
            </a:r>
            <a:r>
              <a:rPr lang="zh-CN" altLang="en-US" sz="2000" dirty="0"/>
              <a:t>操作符返回一个 </a:t>
            </a:r>
            <a:r>
              <a:rPr lang="en-US" altLang="zh-CN" sz="2000" dirty="0"/>
              <a:t>Observable</a:t>
            </a:r>
            <a:r>
              <a:rPr lang="zh-CN" altLang="en-US" sz="2000" dirty="0"/>
              <a:t>，它在延迟一段给定的时间后发射一个简单的数字 </a:t>
            </a:r>
            <a:r>
              <a:rPr lang="en-US" altLang="zh-CN" sz="2000" dirty="0"/>
              <a:t>0</a:t>
            </a:r>
            <a:r>
              <a:rPr lang="zh-CN" altLang="en-US" sz="2000" dirty="0"/>
              <a:t>。它默认在 </a:t>
            </a:r>
            <a:r>
              <a:rPr lang="en-US" altLang="zh-CN" sz="2000" dirty="0"/>
              <a:t>computation </a:t>
            </a:r>
            <a:r>
              <a:rPr lang="zh-CN" altLang="en-US" sz="2000" dirty="0"/>
              <a:t>调度器上执行，也可以通过可选参数指定 </a:t>
            </a:r>
            <a:r>
              <a:rPr lang="en-US" altLang="zh-CN" sz="2000" dirty="0"/>
              <a:t>Scheduler</a:t>
            </a:r>
            <a:r>
              <a:rPr lang="zh-CN" altLang="en-US" sz="2000" dirty="0"/>
              <a:t>。</a:t>
            </a:r>
            <a:endParaRPr lang="en-US" altLang="zh-CN" sz="2000" dirty="0"/>
          </a:p>
        </p:txBody>
      </p:sp>
      <p:pic>
        <p:nvPicPr>
          <p:cNvPr id="4" name="图片 3"/>
          <p:cNvPicPr>
            <a:picLocks noChangeAspect="1"/>
          </p:cNvPicPr>
          <p:nvPr/>
        </p:nvPicPr>
        <p:blipFill>
          <a:blip r:embed="rId3"/>
          <a:stretch>
            <a:fillRect/>
          </a:stretch>
        </p:blipFill>
        <p:spPr>
          <a:xfrm>
            <a:off x="848193" y="2713688"/>
            <a:ext cx="10470948" cy="3272171"/>
          </a:xfrm>
          <a:prstGeom prst="rect">
            <a:avLst/>
          </a:prstGeom>
        </p:spPr>
      </p:pic>
    </p:spTree>
    <p:extLst>
      <p:ext uri="{BB962C8B-B14F-4D97-AF65-F5344CB8AC3E}">
        <p14:creationId xmlns:p14="http://schemas.microsoft.com/office/powerpoint/2010/main" val="877334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74633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timestamp</a:t>
            </a:r>
          </a:p>
        </p:txBody>
      </p:sp>
      <p:sp>
        <p:nvSpPr>
          <p:cNvPr id="9" name="文本框 8"/>
          <p:cNvSpPr txBox="1"/>
          <p:nvPr/>
        </p:nvSpPr>
        <p:spPr>
          <a:xfrm>
            <a:off x="662514" y="1077243"/>
            <a:ext cx="10803230" cy="1190069"/>
          </a:xfrm>
          <a:prstGeom prst="rect">
            <a:avLst/>
          </a:prstGeom>
          <a:noFill/>
        </p:spPr>
        <p:txBody>
          <a:bodyPr wrap="square" rtlCol="0">
            <a:spAutoFit/>
          </a:bodyPr>
          <a:lstStyle/>
          <a:p>
            <a:pPr>
              <a:lnSpc>
                <a:spcPct val="120000"/>
              </a:lnSpc>
            </a:pPr>
            <a:r>
              <a:rPr lang="en-US" altLang="zh-CN" sz="2000" dirty="0" smtClean="0"/>
              <a:t>timestamp</a:t>
            </a:r>
            <a:r>
              <a:rPr lang="zh-CN" altLang="en-US" sz="2000" dirty="0" smtClean="0"/>
              <a:t> 操作符将一个发射 </a:t>
            </a:r>
            <a:r>
              <a:rPr lang="en-US" altLang="zh-CN" sz="2000" dirty="0" smtClean="0"/>
              <a:t>T</a:t>
            </a:r>
            <a:r>
              <a:rPr lang="zh-CN" altLang="en-US" sz="2000" dirty="0" smtClean="0"/>
              <a:t> 类型数据的 </a:t>
            </a:r>
            <a:r>
              <a:rPr lang="en-US" altLang="zh-CN" sz="2000" dirty="0" smtClean="0"/>
              <a:t>Observable</a:t>
            </a:r>
            <a:r>
              <a:rPr lang="zh-CN" altLang="en-US" sz="2000" dirty="0" smtClean="0"/>
              <a:t> 转换为一个发射类型为</a:t>
            </a:r>
            <a:r>
              <a:rPr lang="en-US" altLang="zh-CN" sz="2000" dirty="0" smtClean="0"/>
              <a:t>Timestamped</a:t>
            </a:r>
            <a:r>
              <a:rPr lang="en-US" altLang="zh-CN" sz="2000" dirty="0"/>
              <a:t>&lt;</a:t>
            </a:r>
            <a:r>
              <a:rPr lang="en-US" altLang="zh-CN" sz="2000" dirty="0" smtClean="0"/>
              <a:t>T&gt;</a:t>
            </a:r>
            <a:r>
              <a:rPr lang="zh-CN" altLang="en-US" sz="2000" dirty="0" smtClean="0"/>
              <a:t> 的数据的 </a:t>
            </a:r>
            <a:r>
              <a:rPr lang="en-US" altLang="zh-CN" sz="2000" dirty="0" smtClean="0"/>
              <a:t>Observable</a:t>
            </a:r>
            <a:r>
              <a:rPr lang="zh-CN" altLang="en-US" sz="2000" dirty="0"/>
              <a:t>，每一项都包含数据的原始发射时间</a:t>
            </a:r>
            <a:r>
              <a:rPr lang="zh-CN" altLang="en-US" sz="2000" dirty="0" smtClean="0"/>
              <a:t>。</a:t>
            </a:r>
            <a:endParaRPr lang="en-US" altLang="zh-CN" sz="2000" dirty="0" smtClean="0"/>
          </a:p>
          <a:p>
            <a:pPr>
              <a:lnSpc>
                <a:spcPct val="120000"/>
              </a:lnSpc>
            </a:pPr>
            <a:r>
              <a:rPr lang="en-US" altLang="zh-CN" sz="2000" dirty="0" smtClean="0"/>
              <a:t>timestamp</a:t>
            </a:r>
            <a:r>
              <a:rPr lang="zh-CN" altLang="en-US" sz="2000" dirty="0" smtClean="0"/>
              <a:t> 默认在 </a:t>
            </a:r>
            <a:r>
              <a:rPr lang="en-US" altLang="zh-CN" sz="2000" dirty="0" smtClean="0"/>
              <a:t>immediate</a:t>
            </a:r>
            <a:r>
              <a:rPr lang="zh-CN" altLang="en-US" sz="2000" dirty="0" smtClean="0"/>
              <a:t> 调度</a:t>
            </a:r>
            <a:r>
              <a:rPr lang="zh-CN" altLang="en-US" sz="2000" dirty="0"/>
              <a:t>器上执行，但是可以通过参数指定其它的调度器。</a:t>
            </a:r>
            <a:endParaRPr lang="en-US" altLang="zh-CN" sz="2000" dirty="0"/>
          </a:p>
        </p:txBody>
      </p:sp>
      <p:pic>
        <p:nvPicPr>
          <p:cNvPr id="2" name="图片 1"/>
          <p:cNvPicPr>
            <a:picLocks noChangeAspect="1"/>
          </p:cNvPicPr>
          <p:nvPr/>
        </p:nvPicPr>
        <p:blipFill>
          <a:blip r:embed="rId3"/>
          <a:stretch>
            <a:fillRect/>
          </a:stretch>
        </p:blipFill>
        <p:spPr>
          <a:xfrm>
            <a:off x="1723849" y="2415336"/>
            <a:ext cx="8741552" cy="4234189"/>
          </a:xfrm>
          <a:prstGeom prst="rect">
            <a:avLst/>
          </a:prstGeom>
        </p:spPr>
      </p:pic>
    </p:spTree>
    <p:extLst>
      <p:ext uri="{BB962C8B-B14F-4D97-AF65-F5344CB8AC3E}">
        <p14:creationId xmlns:p14="http://schemas.microsoft.com/office/powerpoint/2010/main" val="32524514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63963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to </a:t>
            </a:r>
            <a:r>
              <a:rPr lang="zh-CN" altLang="en-US" sz="2000" dirty="0" smtClean="0"/>
              <a:t>操作符可以将 </a:t>
            </a:r>
            <a:r>
              <a:rPr lang="en-US" altLang="zh-CN" sz="2000" dirty="0"/>
              <a:t>Observable </a:t>
            </a:r>
            <a:r>
              <a:rPr lang="zh-CN" altLang="en-US" sz="2000" dirty="0" smtClean="0"/>
              <a:t>转换为另一个对象或数据结构，也可以是 一个新的 </a:t>
            </a:r>
            <a:r>
              <a:rPr lang="en-US" altLang="zh-CN" sz="2000" dirty="0" smtClean="0"/>
              <a:t>Observable</a:t>
            </a:r>
            <a:r>
              <a:rPr lang="zh-CN" altLang="en-US" sz="2000" dirty="0" smtClean="0"/>
              <a:t>。</a:t>
            </a:r>
            <a:r>
              <a:rPr lang="zh-TW" altLang="en-US" sz="2000" dirty="0"/>
              <a:t>目前为 </a:t>
            </a:r>
            <a:r>
              <a:rPr lang="en-US" altLang="zh-TW" sz="2000" dirty="0"/>
              <a:t>Experimental </a:t>
            </a:r>
            <a:r>
              <a:rPr lang="zh-TW" altLang="en-US" sz="2000" dirty="0"/>
              <a:t>版本。</a:t>
            </a:r>
            <a:endParaRPr lang="en-US" altLang="zh-CN" sz="2000" dirty="0"/>
          </a:p>
        </p:txBody>
      </p:sp>
    </p:spTree>
    <p:extLst>
      <p:ext uri="{BB962C8B-B14F-4D97-AF65-F5344CB8AC3E}">
        <p14:creationId xmlns:p14="http://schemas.microsoft.com/office/powerpoint/2010/main" val="26044694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74132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toBlocking</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a:t>toBlocking </a:t>
            </a:r>
            <a:r>
              <a:rPr lang="zh-CN" altLang="en-US" sz="2000" dirty="0"/>
              <a:t>操作符可以将 </a:t>
            </a:r>
            <a:r>
              <a:rPr lang="en-US" altLang="zh-CN" sz="2000" dirty="0"/>
              <a:t>Observable </a:t>
            </a:r>
            <a:r>
              <a:rPr lang="zh-CN" altLang="en-US" sz="2000" dirty="0"/>
              <a:t>转换为一个 </a:t>
            </a:r>
            <a:r>
              <a:rPr lang="en-US" altLang="zh-CN" sz="2000" dirty="0" err="1"/>
              <a:t>BlockingObservable</a:t>
            </a:r>
            <a:r>
              <a:rPr lang="zh-CN" altLang="en-US" sz="2000" dirty="0"/>
              <a:t>。</a:t>
            </a:r>
            <a:endParaRPr lang="en-US" altLang="zh-CN" sz="2000" dirty="0"/>
          </a:p>
        </p:txBody>
      </p:sp>
    </p:spTree>
    <p:extLst>
      <p:ext uri="{BB962C8B-B14F-4D97-AF65-F5344CB8AC3E}">
        <p14:creationId xmlns:p14="http://schemas.microsoft.com/office/powerpoint/2010/main" val="32544443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77451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toCompletable</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a:t>toCompletable </a:t>
            </a:r>
            <a:r>
              <a:rPr lang="zh-CN" altLang="en-US" sz="2000" dirty="0"/>
              <a:t>操作符可以将 </a:t>
            </a:r>
            <a:r>
              <a:rPr lang="en-US" altLang="zh-CN" sz="2000" dirty="0"/>
              <a:t>Observable </a:t>
            </a:r>
            <a:r>
              <a:rPr lang="zh-CN" altLang="en-US" sz="2000" dirty="0"/>
              <a:t>转换为一个 </a:t>
            </a:r>
            <a:r>
              <a:rPr lang="en-US" altLang="zh-CN" sz="2000" dirty="0"/>
              <a:t>Completable</a:t>
            </a:r>
            <a:r>
              <a:rPr lang="zh-CN" altLang="en-US" sz="2000" dirty="0"/>
              <a:t>。</a:t>
            </a:r>
            <a:endParaRPr lang="en-US" altLang="zh-CN" sz="2000" dirty="0"/>
          </a:p>
        </p:txBody>
      </p:sp>
    </p:spTree>
    <p:extLst>
      <p:ext uri="{BB962C8B-B14F-4D97-AF65-F5344CB8AC3E}">
        <p14:creationId xmlns:p14="http://schemas.microsoft.com/office/powerpoint/2010/main" val="6911446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6794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toList</a:t>
            </a: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a:t>toList </a:t>
            </a:r>
            <a:r>
              <a:rPr lang="zh-CN" altLang="en-US" sz="2000" dirty="0"/>
              <a:t>操作符会改变 </a:t>
            </a:r>
            <a:r>
              <a:rPr lang="en-US" altLang="zh-CN" sz="2000" dirty="0"/>
              <a:t>Observable </a:t>
            </a:r>
            <a:r>
              <a:rPr lang="zh-CN" altLang="en-US" sz="2000" dirty="0"/>
              <a:t>的行为，让 </a:t>
            </a:r>
            <a:r>
              <a:rPr lang="en-US" altLang="zh-CN" sz="2000" dirty="0"/>
              <a:t>Observable </a:t>
            </a:r>
            <a:r>
              <a:rPr lang="zh-CN" altLang="en-US" sz="2000" dirty="0"/>
              <a:t>将多项数据组合成一个 </a:t>
            </a:r>
            <a:r>
              <a:rPr lang="en-US" altLang="zh-CN" sz="2000" dirty="0"/>
              <a:t>List</a:t>
            </a:r>
            <a:r>
              <a:rPr lang="zh-CN" altLang="en-US" sz="2000" dirty="0"/>
              <a:t>，然后调用一次 </a:t>
            </a:r>
            <a:r>
              <a:rPr lang="en-US" altLang="zh-CN" sz="2000" dirty="0"/>
              <a:t>onNext </a:t>
            </a:r>
            <a:r>
              <a:rPr lang="zh-CN" altLang="en-US" sz="2000" dirty="0"/>
              <a:t>方法传递整个列表</a:t>
            </a:r>
            <a:r>
              <a:rPr lang="zh-CN" altLang="en-US" sz="2000" dirty="0" smtClean="0"/>
              <a:t>。如果</a:t>
            </a:r>
            <a:r>
              <a:rPr lang="zh-CN" altLang="en-US" sz="2000" dirty="0"/>
              <a:t>原始 </a:t>
            </a:r>
            <a:r>
              <a:rPr lang="en-US" altLang="zh-CN" sz="2000" dirty="0"/>
              <a:t>Observable </a:t>
            </a:r>
            <a:r>
              <a:rPr lang="zh-CN" altLang="en-US" sz="2000" dirty="0"/>
              <a:t>没有发射任何数据就调用了 </a:t>
            </a:r>
            <a:r>
              <a:rPr lang="en-US" altLang="zh-CN" sz="2000" dirty="0"/>
              <a:t>onCompleted</a:t>
            </a:r>
            <a:r>
              <a:rPr lang="zh-CN" altLang="en-US" sz="2000" dirty="0"/>
              <a:t>，</a:t>
            </a:r>
            <a:r>
              <a:rPr lang="en-US" altLang="zh-CN" sz="2000" dirty="0"/>
              <a:t>toList </a:t>
            </a:r>
            <a:r>
              <a:rPr lang="zh-CN" altLang="en-US" sz="2000" dirty="0"/>
              <a:t>返回的 </a:t>
            </a:r>
            <a:r>
              <a:rPr lang="en-US" altLang="zh-CN" sz="2000" dirty="0"/>
              <a:t>Observable </a:t>
            </a:r>
            <a:r>
              <a:rPr lang="zh-CN" altLang="en-US" sz="2000" dirty="0"/>
              <a:t>会在调用 </a:t>
            </a:r>
            <a:r>
              <a:rPr lang="en-US" altLang="zh-CN" sz="2000" dirty="0"/>
              <a:t>onCompleted </a:t>
            </a:r>
            <a:r>
              <a:rPr lang="zh-CN" altLang="en-US" sz="2000" dirty="0"/>
              <a:t>之前发射一个空列表。         如果原始 </a:t>
            </a:r>
            <a:r>
              <a:rPr lang="en-US" altLang="zh-CN" sz="2000" dirty="0"/>
              <a:t>Observable </a:t>
            </a:r>
            <a:r>
              <a:rPr lang="zh-CN" altLang="en-US" sz="2000" dirty="0"/>
              <a:t>调用了 </a:t>
            </a:r>
            <a:r>
              <a:rPr lang="en-US" altLang="zh-CN" sz="2000" dirty="0"/>
              <a:t>onError</a:t>
            </a:r>
            <a:r>
              <a:rPr lang="zh-CN" altLang="en-US" sz="2000" dirty="0"/>
              <a:t>，</a:t>
            </a:r>
            <a:r>
              <a:rPr lang="en-US" altLang="zh-CN" sz="2000" dirty="0"/>
              <a:t>toList </a:t>
            </a:r>
            <a:r>
              <a:rPr lang="zh-CN" altLang="en-US" sz="2000" dirty="0"/>
              <a:t>返回的 </a:t>
            </a:r>
            <a:r>
              <a:rPr lang="en-US" altLang="zh-CN" sz="2000" dirty="0"/>
              <a:t>Observable </a:t>
            </a:r>
            <a:r>
              <a:rPr lang="zh-CN" altLang="en-US" sz="2000" dirty="0"/>
              <a:t>会立即调用它的观察者的 </a:t>
            </a:r>
            <a:r>
              <a:rPr lang="en-US" altLang="zh-CN" sz="2000" dirty="0"/>
              <a:t>onError </a:t>
            </a:r>
            <a:r>
              <a:rPr lang="zh-CN" altLang="en-US" sz="2000" dirty="0"/>
              <a:t>方法</a:t>
            </a:r>
            <a:r>
              <a:rPr lang="zh-CN" altLang="en-US" sz="2000" dirty="0" smtClean="0"/>
              <a:t>。</a:t>
            </a:r>
            <a:r>
              <a:rPr lang="en-US" altLang="zh-CN" sz="2000" dirty="0" smtClean="0"/>
              <a:t>toList </a:t>
            </a:r>
            <a:r>
              <a:rPr lang="zh-CN" altLang="en-US" sz="2000" dirty="0"/>
              <a:t>默认不在任何特定的调度器上执行。</a:t>
            </a:r>
            <a:endParaRPr lang="en-US" altLang="zh-CN" sz="2000" dirty="0"/>
          </a:p>
        </p:txBody>
      </p:sp>
    </p:spTree>
    <p:extLst>
      <p:ext uri="{BB962C8B-B14F-4D97-AF65-F5344CB8AC3E}">
        <p14:creationId xmlns:p14="http://schemas.microsoft.com/office/powerpoint/2010/main" val="6422667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7" name="文本框 6"/>
          <p:cNvSpPr txBox="1"/>
          <p:nvPr/>
        </p:nvSpPr>
        <p:spPr>
          <a:xfrm>
            <a:off x="669946" y="1126028"/>
            <a:ext cx="10803230" cy="5606663"/>
          </a:xfrm>
          <a:prstGeom prst="rect">
            <a:avLst/>
          </a:prstGeom>
          <a:noFill/>
        </p:spPr>
        <p:txBody>
          <a:bodyPr wrap="square" rtlCol="0">
            <a:spAutoFit/>
          </a:bodyPr>
          <a:lstStyle/>
          <a:p>
            <a:pPr marL="285750" indent="-285750">
              <a:lnSpc>
                <a:spcPct val="150000"/>
              </a:lnSpc>
              <a:buFont typeface="Wingdings" charset="0"/>
              <a:buChar char=""/>
            </a:pPr>
            <a:r>
              <a:rPr lang="en-US" altLang="zh-CN" sz="2000" dirty="0" smtClean="0">
                <a:latin typeface="+mn-ea"/>
              </a:rPr>
              <a:t>Observable</a:t>
            </a:r>
            <a:r>
              <a:rPr lang="en-US" altLang="zh-CN" sz="2000" dirty="0">
                <a:latin typeface="+mn-ea"/>
              </a:rPr>
              <a:t>&lt;java.util.List&lt;T&gt;&gt;	buffer(long timespan, </a:t>
            </a:r>
            <a:r>
              <a:rPr lang="en-US" altLang="zh-CN" sz="2000" dirty="0" err="1">
                <a:latin typeface="+mn-ea"/>
              </a:rPr>
              <a:t>java.util.concurrent.TimeUnit</a:t>
            </a:r>
            <a:r>
              <a:rPr lang="en-US" altLang="zh-CN" sz="2000" dirty="0">
                <a:latin typeface="+mn-ea"/>
              </a:rPr>
              <a:t> unit, int count</a:t>
            </a:r>
            <a:r>
              <a:rPr lang="en-US" altLang="zh-CN" sz="2000" dirty="0" smtClean="0">
                <a:latin typeface="+mn-ea"/>
              </a:rPr>
              <a:t>)</a:t>
            </a:r>
          </a:p>
          <a:p>
            <a:pPr marL="285750" indent="-285750">
              <a:lnSpc>
                <a:spcPct val="150000"/>
              </a:lnSpc>
              <a:buFont typeface="Wingdings" charset="0"/>
              <a:buChar char=""/>
            </a:pPr>
            <a:r>
              <a:rPr lang="en-US" altLang="zh-CN" sz="2000" dirty="0" smtClean="0">
                <a:latin typeface="+mn-ea"/>
              </a:rPr>
              <a:t>Observable&lt;java.util.List&lt;T&gt;&gt;	buffer(long timespan, </a:t>
            </a:r>
            <a:r>
              <a:rPr lang="en-US" altLang="zh-CN" sz="2000" dirty="0" err="1" smtClean="0">
                <a:latin typeface="+mn-ea"/>
              </a:rPr>
              <a:t>java.util.concurrent.TimeUnit</a:t>
            </a:r>
            <a:r>
              <a:rPr lang="en-US" altLang="zh-CN" sz="2000" dirty="0" smtClean="0">
                <a:latin typeface="+mn-ea"/>
              </a:rPr>
              <a:t> unit, int count, Scheduler scheduler)</a:t>
            </a:r>
          </a:p>
          <a:p>
            <a:pPr marL="285750" indent="-285750">
              <a:lnSpc>
                <a:spcPct val="150000"/>
              </a:lnSpc>
              <a:buFont typeface="Wingdings" charset="0"/>
              <a:buChar char=""/>
            </a:pPr>
            <a:r>
              <a:rPr lang="en-US" altLang="zh-CN" sz="2000" dirty="0" smtClean="0">
                <a:latin typeface="+mn-ea"/>
              </a:rPr>
              <a:t>Observable&lt;java.util.List&lt;T&gt;&gt;	buffer(long timespan, </a:t>
            </a:r>
            <a:r>
              <a:rPr lang="en-US" altLang="zh-CN" sz="2000" dirty="0" err="1" smtClean="0">
                <a:latin typeface="+mn-ea"/>
              </a:rPr>
              <a:t>java.util.concurrent.TimeUnit</a:t>
            </a:r>
            <a:r>
              <a:rPr lang="en-US" altLang="zh-CN" sz="2000" dirty="0" smtClean="0">
                <a:latin typeface="+mn-ea"/>
              </a:rPr>
              <a:t> unit, Scheduler scheduler)</a:t>
            </a:r>
          </a:p>
          <a:p>
            <a:pPr marL="285750" indent="-285750">
              <a:lnSpc>
                <a:spcPct val="150000"/>
              </a:lnSpc>
              <a:buFont typeface="Wingdings" charset="0"/>
              <a:buChar char=""/>
            </a:pPr>
            <a:r>
              <a:rPr lang="en-US" altLang="zh-CN" sz="2000" dirty="0" smtClean="0">
                <a:latin typeface="+mn-ea"/>
              </a:rPr>
              <a:t>&lt;TOpening,TClosing&gt; Observable&lt;java.util.List&lt;T&gt;&gt;	buffer(Observable&lt;? extends TOpening&gt; bufferOpenings, Func1&lt;? super TOpening,? extends Observable&lt;? extends TClosing&gt;&gt; bufferClosingSelector)</a:t>
            </a:r>
          </a:p>
          <a:p>
            <a:pPr marL="285750" indent="-285750">
              <a:lnSpc>
                <a:spcPct val="150000"/>
              </a:lnSpc>
              <a:buFont typeface="Wingdings" charset="0"/>
              <a:buChar char=""/>
            </a:pPr>
            <a:r>
              <a:rPr lang="en-US" altLang="zh-CN" sz="2000" dirty="0" smtClean="0">
                <a:latin typeface="+mn-ea"/>
              </a:rPr>
              <a:t>&lt;B&gt; Observable&lt;java.util.List&lt;T&gt;&gt;	buffer(Observable&lt;B&gt; boundary)</a:t>
            </a:r>
          </a:p>
          <a:p>
            <a:pPr marL="285750" indent="-285750">
              <a:lnSpc>
                <a:spcPct val="150000"/>
              </a:lnSpc>
              <a:buFont typeface="Wingdings" charset="0"/>
              <a:buChar char=""/>
            </a:pPr>
            <a:r>
              <a:rPr lang="en-US" altLang="zh-CN" sz="2000" dirty="0" smtClean="0">
                <a:latin typeface="+mn-ea"/>
              </a:rPr>
              <a:t>&lt;B&gt; Observable&lt;java.util.List&lt;T&gt;&gt;	buffer(Observable&lt;B&gt; boundary, int initialCapacity)</a:t>
            </a:r>
            <a:endParaRPr lang="en-US" altLang="zh-CN" sz="2000" dirty="0">
              <a:latin typeface="+mn-ea"/>
            </a:endParaRPr>
          </a:p>
        </p:txBody>
      </p:sp>
    </p:spTree>
    <p:extLst>
      <p:ext uri="{BB962C8B-B14F-4D97-AF65-F5344CB8AC3E}">
        <p14:creationId xmlns:p14="http://schemas.microsoft.com/office/powerpoint/2010/main" val="25953506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5197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toMap</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a:t>toMap </a:t>
            </a:r>
            <a:r>
              <a:rPr lang="zh-CN" altLang="en-US" sz="2000" dirty="0"/>
              <a:t>操作符可以收集原始 </a:t>
            </a:r>
            <a:r>
              <a:rPr lang="en-US" altLang="zh-CN" sz="2000" dirty="0"/>
              <a:t>Observable </a:t>
            </a:r>
            <a:r>
              <a:rPr lang="zh-CN" altLang="en-US" sz="2000" dirty="0"/>
              <a:t>发射的所有数据项到一个 </a:t>
            </a:r>
            <a:r>
              <a:rPr lang="en-US" altLang="zh-CN" sz="2000" dirty="0"/>
              <a:t>Map</a:t>
            </a:r>
            <a:r>
              <a:rPr lang="zh-CN" altLang="en-US" sz="2000" dirty="0"/>
              <a:t>（默认是 </a:t>
            </a:r>
            <a:r>
              <a:rPr lang="en-US" altLang="zh-CN" sz="2000" dirty="0"/>
              <a:t>HashMap </a:t>
            </a:r>
            <a:r>
              <a:rPr lang="zh-CN" altLang="en-US" sz="2000" dirty="0"/>
              <a:t>）然后发射这个 </a:t>
            </a:r>
            <a:r>
              <a:rPr lang="en-US" altLang="zh-CN" sz="2000" dirty="0"/>
              <a:t>Map</a:t>
            </a:r>
            <a:r>
              <a:rPr lang="zh-CN" altLang="en-US" sz="2000" dirty="0" smtClean="0"/>
              <a:t>。你可以提供一个用于</a:t>
            </a:r>
            <a:r>
              <a:rPr lang="zh-CN" altLang="en-US" sz="2000" dirty="0"/>
              <a:t>生成 </a:t>
            </a:r>
            <a:r>
              <a:rPr lang="en-US" altLang="zh-CN" sz="2000" dirty="0"/>
              <a:t>Map </a:t>
            </a:r>
            <a:r>
              <a:rPr lang="zh-CN" altLang="en-US" sz="2000" dirty="0"/>
              <a:t>的 </a:t>
            </a:r>
            <a:r>
              <a:rPr lang="en-US" altLang="zh-CN" sz="2000" dirty="0"/>
              <a:t>Key </a:t>
            </a:r>
            <a:r>
              <a:rPr lang="zh-CN" altLang="en-US" sz="2000" dirty="0"/>
              <a:t>的函数，还可以提供一个函数转换数据项到 </a:t>
            </a:r>
            <a:r>
              <a:rPr lang="en-US" altLang="zh-CN" sz="2000" dirty="0"/>
              <a:t>Map </a:t>
            </a:r>
            <a:r>
              <a:rPr lang="zh-CN" altLang="en-US" sz="2000" dirty="0"/>
              <a:t>存储的值（默认数据项本身就是值）</a:t>
            </a:r>
            <a:r>
              <a:rPr lang="zh-CN" altLang="en-US" sz="2000" dirty="0" smtClean="0"/>
              <a:t>。</a:t>
            </a:r>
            <a:endParaRPr lang="en-US" altLang="zh-CN" sz="2000" dirty="0" smtClean="0"/>
          </a:p>
          <a:p>
            <a:pPr>
              <a:lnSpc>
                <a:spcPct val="120000"/>
              </a:lnSpc>
            </a:pPr>
            <a:r>
              <a:rPr lang="en-US" altLang="zh-CN" sz="2000" dirty="0" smtClean="0"/>
              <a:t>toMap </a:t>
            </a:r>
            <a:r>
              <a:rPr lang="zh-CN" altLang="en-US" sz="2000" dirty="0" smtClean="0"/>
              <a:t>默认</a:t>
            </a:r>
            <a:r>
              <a:rPr lang="zh-CN" altLang="en-US" sz="2000" dirty="0"/>
              <a:t>不在任何特定的调度器上执行。</a:t>
            </a:r>
            <a:endParaRPr lang="en-US" altLang="zh-CN" sz="2000" dirty="0"/>
          </a:p>
        </p:txBody>
      </p:sp>
      <p:pic>
        <p:nvPicPr>
          <p:cNvPr id="4" name="图片 3"/>
          <p:cNvPicPr>
            <a:picLocks noChangeAspect="1"/>
          </p:cNvPicPr>
          <p:nvPr/>
        </p:nvPicPr>
        <p:blipFill>
          <a:blip r:embed="rId3"/>
          <a:stretch>
            <a:fillRect/>
          </a:stretch>
        </p:blipFill>
        <p:spPr>
          <a:xfrm>
            <a:off x="2067167" y="2758233"/>
            <a:ext cx="8064044" cy="3843021"/>
          </a:xfrm>
          <a:prstGeom prst="rect">
            <a:avLst/>
          </a:prstGeom>
        </p:spPr>
      </p:pic>
    </p:spTree>
    <p:extLst>
      <p:ext uri="{BB962C8B-B14F-4D97-AF65-F5344CB8AC3E}">
        <p14:creationId xmlns:p14="http://schemas.microsoft.com/office/powerpoint/2010/main" val="15107630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5197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toMap</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smtClean="0"/>
              <a:t>toMap</a:t>
            </a:r>
            <a:r>
              <a:rPr lang="zh-CN" altLang="en-US" sz="2000" dirty="0" smtClean="0"/>
              <a:t> 主要有以下几种变体：</a:t>
            </a:r>
            <a:endParaRPr lang="en-US" altLang="zh-CN" sz="2000" dirty="0" smtClean="0"/>
          </a:p>
          <a:p>
            <a:pPr marL="342900" indent="-342900">
              <a:lnSpc>
                <a:spcPct val="120000"/>
              </a:lnSpc>
              <a:buFont typeface="Wingdings" charset="0"/>
              <a:buChar char=""/>
            </a:pPr>
            <a:r>
              <a:rPr lang="en-US" altLang="zh-CN" sz="2000" dirty="0" smtClean="0"/>
              <a:t>toMap(Func1)</a:t>
            </a:r>
            <a:r>
              <a:rPr lang="zh-CN" altLang="en-US" sz="2000" dirty="0" smtClean="0"/>
              <a:t>，可以根据</a:t>
            </a:r>
            <a:r>
              <a:rPr lang="en-US" altLang="zh-CN" sz="2000" dirty="0" smtClean="0"/>
              <a:t> Observable</a:t>
            </a:r>
            <a:r>
              <a:rPr lang="zh-CN" altLang="en-US" sz="2000" dirty="0" smtClean="0"/>
              <a:t> 发送的数据自定义 </a:t>
            </a:r>
            <a:r>
              <a:rPr lang="en-US" altLang="zh-CN" sz="2000" dirty="0" smtClean="0"/>
              <a:t>key</a:t>
            </a:r>
            <a:endParaRPr lang="en-US" altLang="zh-CN" sz="2000" dirty="0"/>
          </a:p>
          <a:p>
            <a:pPr marL="342900" indent="-342900">
              <a:lnSpc>
                <a:spcPct val="120000"/>
              </a:lnSpc>
              <a:buFont typeface="Wingdings" charset="0"/>
              <a:buChar char=""/>
            </a:pPr>
            <a:r>
              <a:rPr lang="en-US" altLang="zh-CN" sz="2000" dirty="0" smtClean="0"/>
              <a:t>toMap(Func1, Func1)</a:t>
            </a:r>
            <a:r>
              <a:rPr lang="zh-CN" altLang="en-US" sz="2000" dirty="0" smtClean="0"/>
              <a:t>，可以</a:t>
            </a:r>
            <a:r>
              <a:rPr lang="zh-CN" altLang="en-US" sz="2000" dirty="0"/>
              <a:t>根据</a:t>
            </a:r>
            <a:r>
              <a:rPr lang="en-US" altLang="zh-CN" sz="2000" dirty="0"/>
              <a:t> Observable</a:t>
            </a:r>
            <a:r>
              <a:rPr lang="zh-CN" altLang="en-US" sz="2000" dirty="0"/>
              <a:t> 发送的数据</a:t>
            </a:r>
            <a:r>
              <a:rPr lang="zh-CN" altLang="en-US" sz="2000" dirty="0" smtClean="0"/>
              <a:t>自定义 </a:t>
            </a:r>
            <a:r>
              <a:rPr lang="en-US" altLang="zh-CN" sz="2000" dirty="0" smtClean="0"/>
              <a:t>key</a:t>
            </a:r>
            <a:r>
              <a:rPr lang="zh-CN" altLang="en-US" sz="2000" dirty="0" smtClean="0"/>
              <a:t> 和 </a:t>
            </a:r>
            <a:r>
              <a:rPr lang="en-US" altLang="zh-CN" sz="2000" dirty="0" smtClean="0"/>
              <a:t>value</a:t>
            </a:r>
            <a:endParaRPr lang="en-US" altLang="zh-CN" sz="2000" dirty="0"/>
          </a:p>
          <a:p>
            <a:pPr marL="342900" indent="-342900">
              <a:lnSpc>
                <a:spcPct val="120000"/>
              </a:lnSpc>
              <a:buFont typeface="Wingdings" charset="0"/>
              <a:buChar char=""/>
            </a:pPr>
            <a:r>
              <a:rPr lang="en-US" altLang="zh-CN" sz="2000" dirty="0"/>
              <a:t>toMap(Func1, </a:t>
            </a:r>
            <a:r>
              <a:rPr lang="en-US" altLang="zh-CN" sz="2000" dirty="0" smtClean="0"/>
              <a:t>Func1, Func0)</a:t>
            </a:r>
            <a:r>
              <a:rPr lang="zh-CN" altLang="en-US" sz="2000" dirty="0" smtClean="0"/>
              <a:t>，除了自定义 </a:t>
            </a:r>
            <a:r>
              <a:rPr lang="en-US" altLang="zh-CN" sz="2000" dirty="0" smtClean="0"/>
              <a:t>key</a:t>
            </a:r>
            <a:r>
              <a:rPr lang="zh-CN" altLang="en-US" sz="2000" dirty="0" smtClean="0"/>
              <a:t> 和 </a:t>
            </a:r>
            <a:r>
              <a:rPr lang="en-US" altLang="zh-CN" sz="2000" dirty="0" smtClean="0"/>
              <a:t>value</a:t>
            </a:r>
            <a:r>
              <a:rPr lang="zh-CN" altLang="en-US" sz="2000" dirty="0" smtClean="0"/>
              <a:t>，还可以定义</a:t>
            </a:r>
            <a:r>
              <a:rPr lang="en-US" altLang="zh-CN" sz="2000" dirty="0" smtClean="0"/>
              <a:t> Map </a:t>
            </a:r>
            <a:r>
              <a:rPr lang="zh-CN" altLang="en-US" sz="2000" dirty="0" smtClean="0"/>
              <a:t>的实现类。</a:t>
            </a:r>
            <a:endParaRPr lang="en-US" altLang="zh-CN" sz="2000" dirty="0"/>
          </a:p>
        </p:txBody>
      </p:sp>
    </p:spTree>
    <p:extLst>
      <p:ext uri="{BB962C8B-B14F-4D97-AF65-F5344CB8AC3E}">
        <p14:creationId xmlns:p14="http://schemas.microsoft.com/office/powerpoint/2010/main" val="18724009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03337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toMultiMap</a:t>
            </a:r>
          </a:p>
        </p:txBody>
      </p:sp>
      <p:sp>
        <p:nvSpPr>
          <p:cNvPr id="9" name="文本框 8"/>
          <p:cNvSpPr txBox="1"/>
          <p:nvPr/>
        </p:nvSpPr>
        <p:spPr>
          <a:xfrm>
            <a:off x="662514" y="1077243"/>
            <a:ext cx="10803230" cy="1190069"/>
          </a:xfrm>
          <a:prstGeom prst="rect">
            <a:avLst/>
          </a:prstGeom>
          <a:noFill/>
        </p:spPr>
        <p:txBody>
          <a:bodyPr wrap="square" rtlCol="0">
            <a:spAutoFit/>
          </a:bodyPr>
          <a:lstStyle/>
          <a:p>
            <a:pPr>
              <a:lnSpc>
                <a:spcPct val="120000"/>
              </a:lnSpc>
            </a:pPr>
            <a:r>
              <a:rPr lang="en-US" altLang="zh-CN" sz="2000" dirty="0"/>
              <a:t>toMultiMap </a:t>
            </a:r>
            <a:r>
              <a:rPr lang="zh-CN" altLang="en-US" sz="2000" dirty="0"/>
              <a:t>操作符类似于 </a:t>
            </a:r>
            <a:r>
              <a:rPr lang="en-US" altLang="zh-CN" sz="2000" dirty="0"/>
              <a:t>toMap</a:t>
            </a:r>
            <a:r>
              <a:rPr lang="zh-CN" altLang="en-US" sz="2000" dirty="0"/>
              <a:t>，不同的是它生成的这个 </a:t>
            </a:r>
            <a:r>
              <a:rPr lang="en-US" altLang="zh-CN" sz="2000" dirty="0"/>
              <a:t>Map </a:t>
            </a:r>
            <a:r>
              <a:rPr lang="zh-CN" altLang="en-US" sz="2000" dirty="0"/>
              <a:t>同时还是一个 </a:t>
            </a:r>
            <a:r>
              <a:rPr lang="en-US" altLang="zh-CN" sz="2000" dirty="0"/>
              <a:t>ArrayList</a:t>
            </a:r>
            <a:r>
              <a:rPr lang="zh-CN" altLang="en-US" sz="2000" dirty="0"/>
              <a:t>（默认是这样，你可以传递一个可选的工厂方法修改这个行为）</a:t>
            </a:r>
            <a:r>
              <a:rPr lang="zh-CN" altLang="en-US" sz="2000" dirty="0" smtClean="0"/>
              <a:t>。</a:t>
            </a:r>
            <a:r>
              <a:rPr lang="en-US" altLang="zh-CN" sz="2000" dirty="0" smtClean="0"/>
              <a:t>toMultiMap </a:t>
            </a:r>
            <a:r>
              <a:rPr lang="zh-CN" altLang="en-US" sz="2000" dirty="0"/>
              <a:t>默认不在任何特定的调度器上执行。</a:t>
            </a:r>
            <a:endParaRPr lang="en-US" altLang="zh-CN" sz="2000" dirty="0"/>
          </a:p>
        </p:txBody>
      </p:sp>
      <p:pic>
        <p:nvPicPr>
          <p:cNvPr id="2" name="图片 1"/>
          <p:cNvPicPr>
            <a:picLocks noChangeAspect="1"/>
          </p:cNvPicPr>
          <p:nvPr/>
        </p:nvPicPr>
        <p:blipFill>
          <a:blip r:embed="rId3"/>
          <a:stretch>
            <a:fillRect/>
          </a:stretch>
        </p:blipFill>
        <p:spPr>
          <a:xfrm>
            <a:off x="1688862" y="2471136"/>
            <a:ext cx="8809107" cy="4198090"/>
          </a:xfrm>
          <a:prstGeom prst="rect">
            <a:avLst/>
          </a:prstGeom>
        </p:spPr>
      </p:pic>
    </p:spTree>
    <p:extLst>
      <p:ext uri="{BB962C8B-B14F-4D97-AF65-F5344CB8AC3E}">
        <p14:creationId xmlns:p14="http://schemas.microsoft.com/office/powerpoint/2010/main" val="23333329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03337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toMultiMap</a:t>
            </a:r>
          </a:p>
        </p:txBody>
      </p:sp>
      <p:sp>
        <p:nvSpPr>
          <p:cNvPr id="9" name="文本框 8"/>
          <p:cNvSpPr txBox="1"/>
          <p:nvPr/>
        </p:nvSpPr>
        <p:spPr>
          <a:xfrm>
            <a:off x="662514" y="1077243"/>
            <a:ext cx="10803230" cy="2667397"/>
          </a:xfrm>
          <a:prstGeom prst="rect">
            <a:avLst/>
          </a:prstGeom>
          <a:noFill/>
        </p:spPr>
        <p:txBody>
          <a:bodyPr wrap="square" rtlCol="0">
            <a:spAutoFit/>
          </a:bodyPr>
          <a:lstStyle/>
          <a:p>
            <a:pPr>
              <a:lnSpc>
                <a:spcPct val="120000"/>
              </a:lnSpc>
            </a:pPr>
            <a:r>
              <a:rPr lang="en-US" altLang="zh-CN" sz="2000" dirty="0" smtClean="0"/>
              <a:t>toMultiMap</a:t>
            </a:r>
            <a:r>
              <a:rPr lang="zh-CN" altLang="en-US" sz="2000" dirty="0" smtClean="0"/>
              <a:t> 主要有以下几种变体：</a:t>
            </a:r>
            <a:endParaRPr lang="en-US" altLang="zh-CN" sz="2000" dirty="0" smtClean="0"/>
          </a:p>
          <a:p>
            <a:pPr marL="342900" indent="-342900">
              <a:lnSpc>
                <a:spcPct val="120000"/>
              </a:lnSpc>
              <a:buFont typeface="Wingdings" charset="0"/>
              <a:buChar char=""/>
            </a:pPr>
            <a:r>
              <a:rPr lang="en-US" altLang="zh-CN" sz="2000" dirty="0" smtClean="0"/>
              <a:t>toMultiMap</a:t>
            </a:r>
            <a:r>
              <a:rPr lang="en-US" altLang="zh-CN" sz="2000" dirty="0"/>
              <a:t>(Func1)</a:t>
            </a:r>
            <a:r>
              <a:rPr lang="zh-CN" altLang="en-US" sz="2000" dirty="0"/>
              <a:t>，可以根据</a:t>
            </a:r>
            <a:r>
              <a:rPr lang="en-US" altLang="zh-CN" sz="2000" dirty="0"/>
              <a:t> Observable</a:t>
            </a:r>
            <a:r>
              <a:rPr lang="zh-CN" altLang="en-US" sz="2000" dirty="0"/>
              <a:t> 发送的数据自定义 </a:t>
            </a:r>
            <a:r>
              <a:rPr lang="en-US" altLang="zh-CN" sz="2000" dirty="0"/>
              <a:t>key</a:t>
            </a:r>
          </a:p>
          <a:p>
            <a:pPr marL="342900" indent="-342900">
              <a:lnSpc>
                <a:spcPct val="120000"/>
              </a:lnSpc>
              <a:buFont typeface="Wingdings" charset="0"/>
              <a:buChar char=""/>
            </a:pPr>
            <a:r>
              <a:rPr lang="en-US" altLang="zh-CN" sz="2000" dirty="0"/>
              <a:t>toMultiMap</a:t>
            </a:r>
            <a:r>
              <a:rPr lang="en-US" altLang="zh-CN" sz="2000" dirty="0" smtClean="0"/>
              <a:t>(</a:t>
            </a:r>
            <a:r>
              <a:rPr lang="en-US" altLang="zh-CN" sz="2000" dirty="0"/>
              <a:t>Func1, Func1)</a:t>
            </a:r>
            <a:r>
              <a:rPr lang="zh-CN" altLang="en-US" sz="2000" dirty="0"/>
              <a:t>，可以根据</a:t>
            </a:r>
            <a:r>
              <a:rPr lang="en-US" altLang="zh-CN" sz="2000" dirty="0"/>
              <a:t> Observable</a:t>
            </a:r>
            <a:r>
              <a:rPr lang="zh-CN" altLang="en-US" sz="2000" dirty="0"/>
              <a:t> 发送的数据自定义 </a:t>
            </a:r>
            <a:r>
              <a:rPr lang="en-US" altLang="zh-CN" sz="2000" dirty="0"/>
              <a:t>key</a:t>
            </a:r>
            <a:r>
              <a:rPr lang="zh-CN" altLang="en-US" sz="2000" dirty="0"/>
              <a:t> 和 </a:t>
            </a:r>
            <a:r>
              <a:rPr lang="en-US" altLang="zh-CN" sz="2000" dirty="0"/>
              <a:t>value</a:t>
            </a:r>
          </a:p>
          <a:p>
            <a:pPr marL="342900" indent="-342900">
              <a:lnSpc>
                <a:spcPct val="120000"/>
              </a:lnSpc>
              <a:buFont typeface="Wingdings" charset="0"/>
              <a:buChar char=""/>
            </a:pPr>
            <a:r>
              <a:rPr lang="en-US" altLang="zh-CN" sz="2000" dirty="0"/>
              <a:t>toMultiMap</a:t>
            </a:r>
            <a:r>
              <a:rPr lang="en-US" altLang="zh-CN" sz="2000" dirty="0" smtClean="0"/>
              <a:t>(</a:t>
            </a:r>
            <a:r>
              <a:rPr lang="en-US" altLang="zh-CN" sz="2000" dirty="0"/>
              <a:t>Func1, Func1, Func0)</a:t>
            </a:r>
            <a:r>
              <a:rPr lang="zh-CN" altLang="en-US" sz="2000" dirty="0"/>
              <a:t>，除了自定义 </a:t>
            </a:r>
            <a:r>
              <a:rPr lang="en-US" altLang="zh-CN" sz="2000" dirty="0" smtClean="0"/>
              <a:t>key</a:t>
            </a:r>
            <a:r>
              <a:rPr lang="zh-CN" altLang="en-US" sz="2000" dirty="0" smtClean="0"/>
              <a:t>、</a:t>
            </a:r>
            <a:r>
              <a:rPr lang="en-US" altLang="zh-CN" sz="2000" dirty="0" smtClean="0"/>
              <a:t>value</a:t>
            </a:r>
            <a:r>
              <a:rPr lang="zh-CN" altLang="en-US" sz="2000" dirty="0"/>
              <a:t>，</a:t>
            </a:r>
            <a:r>
              <a:rPr lang="zh-CN" altLang="en-US" sz="2000" dirty="0" smtClean="0"/>
              <a:t>还可以定义</a:t>
            </a:r>
            <a:r>
              <a:rPr lang="en-US" altLang="zh-CN" sz="2000" dirty="0" smtClean="0"/>
              <a:t> Map</a:t>
            </a:r>
            <a:r>
              <a:rPr lang="zh-CN" altLang="en-US" sz="2000" dirty="0" smtClean="0"/>
              <a:t> 的实现类。</a:t>
            </a:r>
            <a:endParaRPr lang="en-US" altLang="zh-CN" sz="2000" dirty="0" smtClean="0"/>
          </a:p>
          <a:p>
            <a:pPr marL="342900" indent="-342900">
              <a:lnSpc>
                <a:spcPct val="120000"/>
              </a:lnSpc>
              <a:buFont typeface="Wingdings" charset="0"/>
              <a:buChar char=""/>
            </a:pPr>
            <a:r>
              <a:rPr lang="en-US" altLang="zh-CN" sz="2000" dirty="0"/>
              <a:t>toMultiMap(Func1, Func1, </a:t>
            </a:r>
            <a:r>
              <a:rPr lang="en-US" altLang="zh-CN" sz="2000" dirty="0" smtClean="0"/>
              <a:t>Func0</a:t>
            </a:r>
            <a:r>
              <a:rPr lang="zh-CN" altLang="en-US" sz="2000" dirty="0" smtClean="0"/>
              <a:t>， </a:t>
            </a:r>
            <a:r>
              <a:rPr lang="en-US" altLang="zh-CN" sz="2000" dirty="0" smtClean="0"/>
              <a:t>Func1)</a:t>
            </a:r>
            <a:r>
              <a:rPr lang="zh-CN" altLang="en-US" sz="2000" dirty="0" smtClean="0"/>
              <a:t>，这个方法多了一个定义 </a:t>
            </a:r>
            <a:r>
              <a:rPr lang="en-US" altLang="zh-CN" sz="2000" dirty="0" smtClean="0"/>
              <a:t>value</a:t>
            </a:r>
            <a:r>
              <a:rPr lang="zh-CN" altLang="en-US" sz="2000" dirty="0" smtClean="0"/>
              <a:t> 的 </a:t>
            </a:r>
            <a:r>
              <a:rPr lang="en-US" altLang="zh-CN" sz="2000" dirty="0" smtClean="0"/>
              <a:t>Collection</a:t>
            </a:r>
            <a:r>
              <a:rPr lang="zh-CN" altLang="en-US" sz="2000" dirty="0" smtClean="0"/>
              <a:t> 实现类。</a:t>
            </a:r>
            <a:endParaRPr lang="en-US" altLang="zh-CN" sz="2000" dirty="0"/>
          </a:p>
        </p:txBody>
      </p:sp>
    </p:spTree>
    <p:extLst>
      <p:ext uri="{BB962C8B-B14F-4D97-AF65-F5344CB8AC3E}">
        <p14:creationId xmlns:p14="http://schemas.microsoft.com/office/powerpoint/2010/main" val="3742301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14395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toSingle</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toSingle </a:t>
            </a:r>
            <a:r>
              <a:rPr lang="zh-CN" altLang="en-US" sz="2000" dirty="0"/>
              <a:t>操作符可以将一个发射单个值的 </a:t>
            </a:r>
            <a:r>
              <a:rPr lang="en-US" altLang="zh-CN" sz="2000" dirty="0"/>
              <a:t>Observable </a:t>
            </a:r>
            <a:r>
              <a:rPr lang="zh-CN" altLang="en-US" sz="2000" dirty="0"/>
              <a:t>转换为一个 </a:t>
            </a:r>
            <a:r>
              <a:rPr lang="en-US" altLang="zh-CN" sz="2000" dirty="0"/>
              <a:t>Single</a:t>
            </a:r>
            <a:r>
              <a:rPr lang="zh-CN" altLang="en-US" sz="2000" dirty="0"/>
              <a:t>。 如果原始 </a:t>
            </a:r>
            <a:r>
              <a:rPr lang="en-US" altLang="zh-CN" sz="2000" dirty="0"/>
              <a:t>Observable </a:t>
            </a:r>
            <a:r>
              <a:rPr lang="zh-CN" altLang="en-US" sz="2000" dirty="0"/>
              <a:t>会发送多个值，将会收到 </a:t>
            </a:r>
            <a:r>
              <a:rPr lang="en-US" altLang="zh-CN" sz="2000" dirty="0"/>
              <a:t>onError </a:t>
            </a:r>
            <a:r>
              <a:rPr lang="zh-CN" altLang="en-US" sz="2000" dirty="0"/>
              <a:t>通知。</a:t>
            </a:r>
            <a:endParaRPr lang="en-US" altLang="zh-CN" sz="2000" dirty="0"/>
          </a:p>
        </p:txBody>
      </p:sp>
      <p:pic>
        <p:nvPicPr>
          <p:cNvPr id="4" name="图片 3"/>
          <p:cNvPicPr>
            <a:picLocks noChangeAspect="1"/>
          </p:cNvPicPr>
          <p:nvPr/>
        </p:nvPicPr>
        <p:blipFill>
          <a:blip r:embed="rId3"/>
          <a:stretch>
            <a:fillRect/>
          </a:stretch>
        </p:blipFill>
        <p:spPr>
          <a:xfrm>
            <a:off x="1283601" y="2154647"/>
            <a:ext cx="9471140" cy="4365604"/>
          </a:xfrm>
          <a:prstGeom prst="rect">
            <a:avLst/>
          </a:prstGeom>
        </p:spPr>
      </p:pic>
    </p:spTree>
    <p:extLst>
      <p:ext uri="{BB962C8B-B14F-4D97-AF65-F5344CB8AC3E}">
        <p14:creationId xmlns:p14="http://schemas.microsoft.com/office/powerpoint/2010/main" val="9585929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0801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toSortedList</a:t>
            </a:r>
          </a:p>
        </p:txBody>
      </p:sp>
      <p:sp>
        <p:nvSpPr>
          <p:cNvPr id="9" name="文本框 8"/>
          <p:cNvSpPr txBox="1"/>
          <p:nvPr/>
        </p:nvSpPr>
        <p:spPr>
          <a:xfrm>
            <a:off x="662514" y="1077243"/>
            <a:ext cx="10803230" cy="3036729"/>
          </a:xfrm>
          <a:prstGeom prst="rect">
            <a:avLst/>
          </a:prstGeom>
          <a:noFill/>
        </p:spPr>
        <p:txBody>
          <a:bodyPr wrap="square" rtlCol="0">
            <a:spAutoFit/>
          </a:bodyPr>
          <a:lstStyle/>
          <a:p>
            <a:pPr>
              <a:lnSpc>
                <a:spcPct val="120000"/>
              </a:lnSpc>
            </a:pPr>
            <a:r>
              <a:rPr lang="en-US" altLang="zh-CN" sz="2000" dirty="0"/>
              <a:t>toSortedList </a:t>
            </a:r>
            <a:r>
              <a:rPr lang="zh-CN" altLang="en-US" sz="2000" dirty="0"/>
              <a:t>操作符类似于 </a:t>
            </a:r>
            <a:r>
              <a:rPr lang="en-US" altLang="zh-CN" sz="2000" dirty="0"/>
              <a:t>toList</a:t>
            </a:r>
            <a:r>
              <a:rPr lang="zh-CN" altLang="en-US" sz="2000" dirty="0"/>
              <a:t>，不同的是它会对产生的列表排序，默认是自然升序，如果发射的数据项没有实现</a:t>
            </a:r>
            <a:r>
              <a:rPr lang="en-US" altLang="zh-CN" sz="2000" dirty="0"/>
              <a:t>Comparable</a:t>
            </a:r>
            <a:r>
              <a:rPr lang="zh-CN" altLang="en-US" sz="2000" dirty="0"/>
              <a:t>接口，会抛出一个异常</a:t>
            </a:r>
            <a:r>
              <a:rPr lang="zh-CN" altLang="en-US" sz="2000" dirty="0" smtClean="0"/>
              <a:t>。然而</a:t>
            </a:r>
            <a:r>
              <a:rPr lang="zh-CN" altLang="en-US" sz="2000" dirty="0"/>
              <a:t>，你也可以传递一个函数作为用于比较两个数据项，此时 </a:t>
            </a:r>
            <a:r>
              <a:rPr lang="en-US" altLang="zh-CN" sz="2000" dirty="0"/>
              <a:t>toSortedList </a:t>
            </a:r>
            <a:r>
              <a:rPr lang="zh-CN" altLang="en-US" sz="2000" dirty="0"/>
              <a:t>不会使用 </a:t>
            </a:r>
            <a:r>
              <a:rPr lang="en-US" altLang="zh-CN" sz="2000" dirty="0"/>
              <a:t>Comparable </a:t>
            </a:r>
            <a:r>
              <a:rPr lang="zh-CN" altLang="en-US" sz="2000" dirty="0"/>
              <a:t>接口</a:t>
            </a:r>
            <a:r>
              <a:rPr lang="zh-CN" altLang="en-US" sz="2000" dirty="0" smtClean="0"/>
              <a:t>。</a:t>
            </a:r>
            <a:endParaRPr lang="en-US" altLang="zh-CN" sz="2000" dirty="0" smtClean="0"/>
          </a:p>
          <a:p>
            <a:pPr>
              <a:lnSpc>
                <a:spcPct val="120000"/>
              </a:lnSpc>
            </a:pPr>
            <a:r>
              <a:rPr lang="en-US" altLang="zh-CN" sz="2000" dirty="0" smtClean="0"/>
              <a:t>toSortedList </a:t>
            </a:r>
            <a:r>
              <a:rPr lang="zh-CN" altLang="en-US" sz="2000" dirty="0"/>
              <a:t>默认不在任何特定的调度器上执行</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t>toSortedList()</a:t>
            </a:r>
          </a:p>
          <a:p>
            <a:pPr marL="342900" indent="-342900">
              <a:lnSpc>
                <a:spcPct val="120000"/>
              </a:lnSpc>
              <a:buFont typeface="Wingdings" charset="0"/>
              <a:buChar char=""/>
            </a:pPr>
            <a:r>
              <a:rPr lang="en-US" altLang="zh-CN" sz="2000" dirty="0" smtClean="0"/>
              <a:t>toSortedList(int)</a:t>
            </a:r>
          </a:p>
          <a:p>
            <a:pPr marL="342900" indent="-342900">
              <a:lnSpc>
                <a:spcPct val="120000"/>
              </a:lnSpc>
              <a:buFont typeface="Wingdings" charset="0"/>
              <a:buChar char=""/>
            </a:pPr>
            <a:r>
              <a:rPr lang="en-US" altLang="zh-CN" sz="2000" dirty="0" smtClean="0"/>
              <a:t>toSortedList(</a:t>
            </a:r>
            <a:r>
              <a:rPr lang="en-US" altLang="zh-CN" sz="2000" dirty="0"/>
              <a:t>Func2</a:t>
            </a:r>
            <a:r>
              <a:rPr lang="en-US" altLang="zh-CN" sz="2000" dirty="0" smtClean="0"/>
              <a:t>)</a:t>
            </a:r>
            <a:endParaRPr lang="en-US" altLang="zh-CN" sz="2000" dirty="0"/>
          </a:p>
          <a:p>
            <a:pPr marL="342900" indent="-342900">
              <a:lnSpc>
                <a:spcPct val="120000"/>
              </a:lnSpc>
              <a:buFont typeface="Wingdings" charset="0"/>
              <a:buChar char=""/>
            </a:pPr>
            <a:r>
              <a:rPr lang="en-US" altLang="zh-CN" sz="2000" dirty="0" smtClean="0"/>
              <a:t>toSortedList(Func2, int)</a:t>
            </a:r>
            <a:endParaRPr lang="en-US" altLang="zh-CN" sz="2000" dirty="0"/>
          </a:p>
        </p:txBody>
      </p:sp>
    </p:spTree>
    <p:extLst>
      <p:ext uri="{BB962C8B-B14F-4D97-AF65-F5344CB8AC3E}">
        <p14:creationId xmlns:p14="http://schemas.microsoft.com/office/powerpoint/2010/main" val="3186164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0801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toSortedList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toSortedList()</a:t>
            </a:r>
            <a:r>
              <a:rPr lang="zh-CN" altLang="en-US" sz="2000" dirty="0" smtClean="0"/>
              <a:t>、</a:t>
            </a:r>
            <a:r>
              <a:rPr lang="en-US" altLang="zh-CN" sz="2000" dirty="0" smtClean="0"/>
              <a:t>toSortedList(int)</a:t>
            </a:r>
            <a:r>
              <a:rPr lang="zh-CN" altLang="en-US" sz="2000" dirty="0" smtClean="0"/>
              <a:t> 默认采用升序规则进行排序，原始 </a:t>
            </a:r>
            <a:r>
              <a:rPr lang="en-US" altLang="zh-CN" sz="2000" dirty="0" smtClean="0"/>
              <a:t>Observable</a:t>
            </a:r>
            <a:r>
              <a:rPr lang="zh-CN" altLang="en-US" sz="2000" dirty="0" smtClean="0"/>
              <a:t> 中所发射的数据必须实现</a:t>
            </a:r>
            <a:r>
              <a:rPr lang="en-US" altLang="zh-CN" sz="2000" dirty="0" smtClean="0"/>
              <a:t> Comparable</a:t>
            </a:r>
            <a:r>
              <a:rPr lang="zh-CN" altLang="en-US" sz="2000" dirty="0"/>
              <a:t>，</a:t>
            </a:r>
            <a:r>
              <a:rPr lang="zh-CN" altLang="en-US" sz="2000" dirty="0" smtClean="0"/>
              <a:t>否则会抛出异常。</a:t>
            </a:r>
            <a:endParaRPr lang="en-US" altLang="zh-CN" sz="2000" dirty="0"/>
          </a:p>
        </p:txBody>
      </p:sp>
      <p:pic>
        <p:nvPicPr>
          <p:cNvPr id="2" name="图片 1"/>
          <p:cNvPicPr>
            <a:picLocks noChangeAspect="1"/>
          </p:cNvPicPr>
          <p:nvPr/>
        </p:nvPicPr>
        <p:blipFill>
          <a:blip r:embed="rId3"/>
          <a:stretch>
            <a:fillRect/>
          </a:stretch>
        </p:blipFill>
        <p:spPr>
          <a:xfrm>
            <a:off x="1526731" y="2172158"/>
            <a:ext cx="9065814" cy="4391254"/>
          </a:xfrm>
          <a:prstGeom prst="rect">
            <a:avLst/>
          </a:prstGeom>
        </p:spPr>
      </p:pic>
    </p:spTree>
    <p:extLst>
      <p:ext uri="{BB962C8B-B14F-4D97-AF65-F5344CB8AC3E}">
        <p14:creationId xmlns:p14="http://schemas.microsoft.com/office/powerpoint/2010/main" val="19104974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08012"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toSortedList</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toSortedList </a:t>
            </a:r>
            <a:r>
              <a:rPr lang="en-US" altLang="zh-CN" sz="2000" dirty="0"/>
              <a:t>(Func2</a:t>
            </a:r>
            <a:r>
              <a:rPr lang="en-US" altLang="zh-CN" sz="2000" dirty="0" smtClean="0"/>
              <a:t>)</a:t>
            </a:r>
            <a:r>
              <a:rPr lang="zh-CN" altLang="en-US" sz="2000" dirty="0" smtClean="0"/>
              <a:t>、</a:t>
            </a:r>
            <a:r>
              <a:rPr lang="en-US" altLang="zh-CN" sz="2000" dirty="0" smtClean="0"/>
              <a:t>toSortedList (Func2, int)</a:t>
            </a:r>
            <a:r>
              <a:rPr lang="zh-CN" altLang="en-US" sz="2000" dirty="0" smtClean="0"/>
              <a:t> 可以自定义数据项之间的比较规则，此时不会使用</a:t>
            </a:r>
            <a:r>
              <a:rPr lang="en-US" altLang="zh-CN" sz="2000" dirty="0" smtClean="0"/>
              <a:t> Comparable </a:t>
            </a:r>
            <a:r>
              <a:rPr lang="zh-CN" altLang="en-US" sz="2000" dirty="0" smtClean="0"/>
              <a:t>接口。</a:t>
            </a:r>
            <a:endParaRPr lang="en-US" altLang="zh-CN" sz="2000" dirty="0"/>
          </a:p>
        </p:txBody>
      </p:sp>
      <p:pic>
        <p:nvPicPr>
          <p:cNvPr id="2" name="图片 1"/>
          <p:cNvPicPr>
            <a:picLocks noChangeAspect="1"/>
          </p:cNvPicPr>
          <p:nvPr/>
        </p:nvPicPr>
        <p:blipFill>
          <a:blip r:embed="rId3"/>
          <a:stretch>
            <a:fillRect/>
          </a:stretch>
        </p:blipFill>
        <p:spPr>
          <a:xfrm>
            <a:off x="1540242" y="2091097"/>
            <a:ext cx="9119858" cy="4417431"/>
          </a:xfrm>
          <a:prstGeom prst="rect">
            <a:avLst/>
          </a:prstGeom>
        </p:spPr>
      </p:pic>
    </p:spTree>
    <p:extLst>
      <p:ext uri="{BB962C8B-B14F-4D97-AF65-F5344CB8AC3E}">
        <p14:creationId xmlns:p14="http://schemas.microsoft.com/office/powerpoint/2010/main" val="31212384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713418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unsafeSubscribe</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a:t>unsafeSubscribe </a:t>
            </a:r>
            <a:r>
              <a:rPr lang="zh-CN" altLang="en-US" sz="2000" dirty="0"/>
              <a:t>操作符就像字面意思一样，是一个不安全的订阅操作，因为该函数不会因为源 </a:t>
            </a:r>
            <a:r>
              <a:rPr lang="en-US" altLang="zh-CN" sz="2000" dirty="0"/>
              <a:t>Observable </a:t>
            </a:r>
            <a:r>
              <a:rPr lang="zh-CN" altLang="en-US" sz="2000" dirty="0"/>
              <a:t>的 </a:t>
            </a:r>
            <a:r>
              <a:rPr lang="en-US" altLang="zh-CN" sz="2000" dirty="0"/>
              <a:t>onError </a:t>
            </a:r>
            <a:r>
              <a:rPr lang="zh-CN" altLang="en-US" sz="2000" dirty="0"/>
              <a:t>或 </a:t>
            </a:r>
            <a:r>
              <a:rPr lang="en-US" altLang="zh-CN" sz="2000" dirty="0"/>
              <a:t>onCompleted </a:t>
            </a:r>
            <a:r>
              <a:rPr lang="zh-CN" altLang="en-US" sz="2000" dirty="0"/>
              <a:t>而自动取消订阅</a:t>
            </a:r>
            <a:r>
              <a:rPr lang="zh-CN" altLang="en-US" sz="2000" dirty="0" smtClean="0"/>
              <a:t>。所以这个操作符几乎没</a:t>
            </a:r>
            <a:r>
              <a:rPr lang="zh-CN" altLang="en-US" sz="2000" dirty="0"/>
              <a:t>用，它应该仅仅在自定义操作函数中处理嵌套订阅的情况。前面也有例子说到，如果要避免这种操作符接受到不合法的数据流，我们可以用 </a:t>
            </a:r>
            <a:r>
              <a:rPr lang="en-US" altLang="zh-CN" sz="2000" dirty="0"/>
              <a:t>serialize </a:t>
            </a:r>
            <a:r>
              <a:rPr lang="zh-CN" altLang="en-US" sz="2000" dirty="0"/>
              <a:t>操作符。</a:t>
            </a:r>
            <a:endParaRPr lang="en-US" altLang="zh-CN" sz="2000" dirty="0"/>
          </a:p>
        </p:txBody>
      </p:sp>
    </p:spTree>
    <p:extLst>
      <p:ext uri="{BB962C8B-B14F-4D97-AF65-F5344CB8AC3E}">
        <p14:creationId xmlns:p14="http://schemas.microsoft.com/office/powerpoint/2010/main" val="4574891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81984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unsubscribeOn</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a:t>unsubscribeOn </a:t>
            </a:r>
            <a:r>
              <a:rPr lang="zh-CN" altLang="en-US" sz="2000" dirty="0"/>
              <a:t>操作符可以让 </a:t>
            </a:r>
            <a:r>
              <a:rPr lang="en-US" altLang="zh-CN" sz="2000" dirty="0"/>
              <a:t>unsubscribe </a:t>
            </a:r>
            <a:r>
              <a:rPr lang="zh-CN" altLang="en-US" sz="2000" dirty="0"/>
              <a:t>在指定的调度器上执行。</a:t>
            </a:r>
            <a:endParaRPr lang="en-US" altLang="zh-CN" sz="2000" dirty="0"/>
          </a:p>
        </p:txBody>
      </p:sp>
    </p:spTree>
    <p:extLst>
      <p:ext uri="{BB962C8B-B14F-4D97-AF65-F5344CB8AC3E}">
        <p14:creationId xmlns:p14="http://schemas.microsoft.com/office/powerpoint/2010/main" val="9280758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8" name="文本框 7"/>
          <p:cNvSpPr txBox="1"/>
          <p:nvPr/>
        </p:nvSpPr>
        <p:spPr>
          <a:xfrm>
            <a:off x="672492" y="1359613"/>
            <a:ext cx="10803230" cy="893578"/>
          </a:xfrm>
          <a:prstGeom prst="rect">
            <a:avLst/>
          </a:prstGeom>
          <a:noFill/>
        </p:spPr>
        <p:txBody>
          <a:bodyPr wrap="square" rtlCol="0">
            <a:spAutoFit/>
          </a:bodyPr>
          <a:lstStyle/>
          <a:p>
            <a:pPr>
              <a:lnSpc>
                <a:spcPct val="120000"/>
              </a:lnSpc>
            </a:pPr>
            <a:r>
              <a:rPr lang="en-US" altLang="zh-CN" sz="2200" dirty="0">
                <a:latin typeface="+mn-ea"/>
              </a:rPr>
              <a:t>buffer(count</a:t>
            </a:r>
            <a:r>
              <a:rPr lang="en-US" altLang="zh-CN" sz="2200" dirty="0" smtClean="0">
                <a:latin typeface="+mn-ea"/>
              </a:rPr>
              <a:t>)</a:t>
            </a:r>
            <a:r>
              <a:rPr lang="zh-CN" altLang="en-US" sz="2200" dirty="0">
                <a:latin typeface="+mn-ea"/>
              </a:rPr>
              <a:t>：</a:t>
            </a:r>
            <a:r>
              <a:rPr lang="zh-CN" altLang="en-US" sz="2200" dirty="0" smtClean="0">
                <a:latin typeface="+mn-ea"/>
              </a:rPr>
              <a:t>以列表</a:t>
            </a:r>
            <a:r>
              <a:rPr lang="zh-CN" altLang="zh-CN" sz="2200" dirty="0">
                <a:latin typeface="+mn-ea"/>
              </a:rPr>
              <a:t>（</a:t>
            </a:r>
            <a:r>
              <a:rPr lang="en-US" altLang="zh-CN" sz="2200" dirty="0" smtClean="0">
                <a:latin typeface="+mn-ea"/>
              </a:rPr>
              <a:t>List</a:t>
            </a:r>
            <a:r>
              <a:rPr lang="zh-CN" altLang="zh-CN" sz="2200" dirty="0">
                <a:latin typeface="+mn-ea"/>
              </a:rPr>
              <a:t>）</a:t>
            </a:r>
            <a:r>
              <a:rPr lang="zh-CN" altLang="en-US" sz="2200" dirty="0" smtClean="0">
                <a:latin typeface="+mn-ea"/>
              </a:rPr>
              <a:t>的形式发</a:t>
            </a:r>
            <a:r>
              <a:rPr lang="zh-CN" altLang="en-US" sz="2200" dirty="0">
                <a:latin typeface="+mn-ea"/>
              </a:rPr>
              <a:t>射非重叠的缓存，每一个缓存至多包含来</a:t>
            </a:r>
            <a:r>
              <a:rPr lang="zh-CN" altLang="en-US" sz="2200" dirty="0" smtClean="0">
                <a:latin typeface="+mn-ea"/>
              </a:rPr>
              <a:t>自原始 </a:t>
            </a:r>
            <a:r>
              <a:rPr lang="en-US" altLang="zh-CN" sz="2200" dirty="0" smtClean="0">
                <a:latin typeface="+mn-ea"/>
              </a:rPr>
              <a:t>Observable</a:t>
            </a:r>
            <a:r>
              <a:rPr lang="zh-CN" altLang="en-US" sz="2200" dirty="0" smtClean="0">
                <a:latin typeface="+mn-ea"/>
              </a:rPr>
              <a:t> 的 </a:t>
            </a:r>
            <a:r>
              <a:rPr lang="en-US" altLang="zh-CN" sz="2200" dirty="0" smtClean="0">
                <a:latin typeface="+mn-ea"/>
              </a:rPr>
              <a:t>count</a:t>
            </a:r>
            <a:r>
              <a:rPr lang="zh-CN" altLang="en-US" sz="2200" dirty="0" smtClean="0">
                <a:latin typeface="+mn-ea"/>
              </a:rPr>
              <a:t> 项数据</a:t>
            </a:r>
            <a:r>
              <a:rPr lang="zh-CN" altLang="en-US" sz="2200" dirty="0">
                <a:latin typeface="+mn-ea"/>
              </a:rPr>
              <a:t>（最后发</a:t>
            </a:r>
            <a:r>
              <a:rPr lang="zh-CN" altLang="en-US" sz="2200" dirty="0" smtClean="0">
                <a:latin typeface="+mn-ea"/>
              </a:rPr>
              <a:t>射的列表数据可能少于 </a:t>
            </a:r>
            <a:r>
              <a:rPr lang="en-US" altLang="zh-CN" sz="2200" dirty="0" smtClean="0">
                <a:latin typeface="+mn-ea"/>
              </a:rPr>
              <a:t>count</a:t>
            </a:r>
            <a:r>
              <a:rPr lang="zh-CN" altLang="en-US" sz="2200" dirty="0" smtClean="0">
                <a:latin typeface="+mn-ea"/>
              </a:rPr>
              <a:t> 项</a:t>
            </a:r>
            <a:r>
              <a:rPr lang="zh-CN" altLang="en-US" sz="2200" dirty="0">
                <a:latin typeface="+mn-ea"/>
              </a:rPr>
              <a:t>）</a:t>
            </a:r>
          </a:p>
        </p:txBody>
      </p:sp>
      <p:pic>
        <p:nvPicPr>
          <p:cNvPr id="9" name="图片 8"/>
          <p:cNvPicPr>
            <a:picLocks noChangeAspect="1"/>
          </p:cNvPicPr>
          <p:nvPr/>
        </p:nvPicPr>
        <p:blipFill>
          <a:blip r:embed="rId2"/>
          <a:stretch>
            <a:fillRect/>
          </a:stretch>
        </p:blipFill>
        <p:spPr>
          <a:xfrm>
            <a:off x="1577503" y="2539747"/>
            <a:ext cx="8001184" cy="4000592"/>
          </a:xfrm>
          <a:prstGeom prst="rect">
            <a:avLst/>
          </a:prstGeom>
        </p:spPr>
      </p:pic>
      <p:sp>
        <p:nvSpPr>
          <p:cNvPr id="11" name="文本框 10"/>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Tree>
    <p:extLst>
      <p:ext uri="{BB962C8B-B14F-4D97-AF65-F5344CB8AC3E}">
        <p14:creationId xmlns:p14="http://schemas.microsoft.com/office/powerpoint/2010/main" val="30234833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6092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using</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using </a:t>
            </a:r>
            <a:r>
              <a:rPr lang="zh-CN" altLang="en-US" sz="2000" dirty="0"/>
              <a:t>操作符让你可以指示 </a:t>
            </a:r>
            <a:r>
              <a:rPr lang="en-US" altLang="zh-CN" sz="2000" dirty="0"/>
              <a:t>Observable </a:t>
            </a:r>
            <a:r>
              <a:rPr lang="zh-CN" altLang="en-US" sz="2000" dirty="0"/>
              <a:t>创建一个只在它的生命周期内存在的资源，当 </a:t>
            </a:r>
            <a:r>
              <a:rPr lang="en-US" altLang="zh-CN" sz="2000" dirty="0"/>
              <a:t>Observable </a:t>
            </a:r>
            <a:r>
              <a:rPr lang="zh-CN" altLang="en-US" sz="2000" dirty="0"/>
              <a:t>终止时这个资源会被自动释放。</a:t>
            </a:r>
            <a:endParaRPr lang="en-US" altLang="zh-CN" sz="2000" dirty="0"/>
          </a:p>
        </p:txBody>
      </p:sp>
      <p:pic>
        <p:nvPicPr>
          <p:cNvPr id="2" name="图片 1"/>
          <p:cNvPicPr>
            <a:picLocks noChangeAspect="1"/>
          </p:cNvPicPr>
          <p:nvPr/>
        </p:nvPicPr>
        <p:blipFill>
          <a:blip r:embed="rId3"/>
          <a:stretch>
            <a:fillRect/>
          </a:stretch>
        </p:blipFill>
        <p:spPr>
          <a:xfrm>
            <a:off x="2370838" y="2006061"/>
            <a:ext cx="7469918" cy="4668698"/>
          </a:xfrm>
          <a:prstGeom prst="rect">
            <a:avLst/>
          </a:prstGeom>
        </p:spPr>
      </p:pic>
    </p:spTree>
    <p:extLst>
      <p:ext uri="{BB962C8B-B14F-4D97-AF65-F5344CB8AC3E}">
        <p14:creationId xmlns:p14="http://schemas.microsoft.com/office/powerpoint/2010/main" val="6969920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3775393"/>
          </a:xfrm>
          <a:prstGeom prst="rect">
            <a:avLst/>
          </a:prstGeom>
          <a:noFill/>
        </p:spPr>
        <p:txBody>
          <a:bodyPr wrap="square" rtlCol="0">
            <a:spAutoFit/>
          </a:bodyPr>
          <a:lstStyle/>
          <a:p>
            <a:pPr>
              <a:lnSpc>
                <a:spcPct val="120000"/>
              </a:lnSpc>
            </a:pPr>
            <a:r>
              <a:rPr lang="en-US" altLang="zh-CN" sz="2000" dirty="0"/>
              <a:t>window </a:t>
            </a:r>
            <a:r>
              <a:rPr lang="zh-CN" altLang="en-US" sz="2000" dirty="0"/>
              <a:t>操作符会定期将来</a:t>
            </a:r>
            <a:r>
              <a:rPr lang="zh-CN" altLang="en-US" sz="2000" dirty="0" smtClean="0"/>
              <a:t>自原始</a:t>
            </a:r>
            <a:r>
              <a:rPr lang="en-US" altLang="zh-CN" sz="2000" dirty="0" smtClean="0"/>
              <a:t> Observable </a:t>
            </a:r>
            <a:r>
              <a:rPr lang="zh-CN" altLang="en-US" sz="2000" dirty="0" smtClean="0"/>
              <a:t>的数据分解为一个</a:t>
            </a:r>
            <a:r>
              <a:rPr lang="en-US" altLang="zh-CN" sz="2000" dirty="0" smtClean="0"/>
              <a:t> Observable </a:t>
            </a:r>
            <a:r>
              <a:rPr lang="zh-CN" altLang="en-US" sz="2000" dirty="0" smtClean="0"/>
              <a:t>窗</a:t>
            </a:r>
            <a:r>
              <a:rPr lang="zh-CN" altLang="en-US" sz="2000" dirty="0"/>
              <a:t>口，发射这些窗口，而不是每次发射一项数据</a:t>
            </a:r>
            <a:r>
              <a:rPr lang="zh-CN" altLang="en-US" sz="2000" dirty="0" smtClean="0"/>
              <a:t>。</a:t>
            </a:r>
            <a:r>
              <a:rPr lang="en-US" altLang="zh-CN" sz="2000" dirty="0" smtClean="0"/>
              <a:t>window </a:t>
            </a:r>
            <a:r>
              <a:rPr lang="zh-CN" altLang="en-US" sz="2000" dirty="0"/>
              <a:t>和 </a:t>
            </a:r>
            <a:r>
              <a:rPr lang="en-US" altLang="zh-CN" sz="2000" dirty="0"/>
              <a:t>buffer </a:t>
            </a:r>
            <a:r>
              <a:rPr lang="zh-CN" altLang="en-US" sz="2000" dirty="0"/>
              <a:t>类似，但不是发射来自原始 </a:t>
            </a:r>
            <a:r>
              <a:rPr lang="en-US" altLang="zh-CN" sz="2000" dirty="0"/>
              <a:t>Observable </a:t>
            </a:r>
            <a:r>
              <a:rPr lang="zh-CN" altLang="en-US" sz="2000" dirty="0"/>
              <a:t>的数据包，它发射的是 </a:t>
            </a:r>
            <a:r>
              <a:rPr lang="en-US" altLang="zh-CN" sz="2000" dirty="0"/>
              <a:t>Observables</a:t>
            </a:r>
            <a:r>
              <a:rPr lang="zh-CN" altLang="en-US" sz="2000" dirty="0"/>
              <a:t>，这些 </a:t>
            </a:r>
            <a:r>
              <a:rPr lang="en-US" altLang="zh-CN" sz="2000" dirty="0"/>
              <a:t>Observables </a:t>
            </a:r>
            <a:r>
              <a:rPr lang="zh-CN" altLang="en-US" sz="2000" dirty="0"/>
              <a:t>中的每一个都发射原始 </a:t>
            </a:r>
            <a:r>
              <a:rPr lang="en-US" altLang="zh-CN" sz="2000" dirty="0"/>
              <a:t>Observable </a:t>
            </a:r>
            <a:r>
              <a:rPr lang="zh-CN" altLang="en-US" sz="2000" dirty="0"/>
              <a:t>数据的一个子集，最后发射一个 </a:t>
            </a:r>
            <a:r>
              <a:rPr lang="en-US" altLang="zh-CN" sz="2000" dirty="0"/>
              <a:t>onCompleted </a:t>
            </a:r>
            <a:r>
              <a:rPr lang="zh-CN" altLang="en-US" sz="2000" dirty="0"/>
              <a:t>通知</a:t>
            </a:r>
            <a:r>
              <a:rPr lang="zh-CN" altLang="en-US" sz="2000" dirty="0" smtClean="0"/>
              <a:t>。和 </a:t>
            </a:r>
            <a:r>
              <a:rPr lang="en-US" altLang="zh-CN" sz="2000" dirty="0"/>
              <a:t>buffer </a:t>
            </a:r>
            <a:r>
              <a:rPr lang="zh-CN" altLang="en-US" sz="2000" dirty="0"/>
              <a:t>一样，</a:t>
            </a:r>
            <a:r>
              <a:rPr lang="en-US" altLang="zh-CN" sz="2000" dirty="0"/>
              <a:t>window </a:t>
            </a:r>
            <a:r>
              <a:rPr lang="zh-CN" altLang="en-US" sz="2000" dirty="0"/>
              <a:t>有很多变体，每一种都以自己的方式将原始 </a:t>
            </a:r>
            <a:r>
              <a:rPr lang="en-US" altLang="zh-CN" sz="2000" dirty="0"/>
              <a:t>Observable </a:t>
            </a:r>
            <a:r>
              <a:rPr lang="zh-CN" altLang="en-US" sz="2000" dirty="0"/>
              <a:t>分解为多个作为结果的 </a:t>
            </a:r>
            <a:r>
              <a:rPr lang="en-US" altLang="zh-CN" sz="2000" dirty="0"/>
              <a:t>Observable</a:t>
            </a:r>
            <a:r>
              <a:rPr lang="zh-CN" altLang="en-US" sz="2000" dirty="0"/>
              <a:t>，每一个都包含一个映射原始数据的 </a:t>
            </a:r>
            <a:r>
              <a:rPr lang="en-US" altLang="zh-CN" sz="2000" dirty="0"/>
              <a:t>window</a:t>
            </a:r>
            <a:r>
              <a:rPr lang="zh-CN" altLang="en-US" sz="2000" dirty="0" smtClean="0"/>
              <a:t>。用 </a:t>
            </a:r>
            <a:r>
              <a:rPr lang="en-US" altLang="zh-CN" sz="2000" dirty="0"/>
              <a:t>window </a:t>
            </a:r>
            <a:r>
              <a:rPr lang="zh-CN" altLang="en-US" sz="2000" dirty="0"/>
              <a:t>操作符的术语描述就是，当一个窗口打开</a:t>
            </a:r>
            <a:r>
              <a:rPr lang="en-US" altLang="zh-CN" sz="2000" dirty="0"/>
              <a:t>(when a window </a:t>
            </a:r>
            <a:r>
              <a:rPr lang="en-US" altLang="zh-CN" sz="2000" dirty="0" smtClean="0"/>
              <a:t>“opens”)</a:t>
            </a:r>
            <a:r>
              <a:rPr lang="zh-CN" altLang="en-US" sz="2000" dirty="0"/>
              <a:t>意味着一个新的 </a:t>
            </a:r>
            <a:r>
              <a:rPr lang="en-US" altLang="zh-CN" sz="2000" dirty="0"/>
              <a:t>Observable </a:t>
            </a:r>
            <a:r>
              <a:rPr lang="zh-CN" altLang="en-US" sz="2000" dirty="0"/>
              <a:t>已经发射（产生）了，而且这个 </a:t>
            </a:r>
            <a:r>
              <a:rPr lang="en-US" altLang="zh-CN" sz="2000" dirty="0"/>
              <a:t>Observable </a:t>
            </a:r>
            <a:r>
              <a:rPr lang="zh-CN" altLang="en-US" sz="2000" dirty="0"/>
              <a:t>开始发射来自原始</a:t>
            </a:r>
            <a:r>
              <a:rPr lang="en-US" altLang="zh-CN" sz="2000" dirty="0"/>
              <a:t>Observable</a:t>
            </a:r>
            <a:r>
              <a:rPr lang="zh-CN" altLang="en-US" sz="2000" dirty="0"/>
              <a:t>的数据</a:t>
            </a:r>
            <a:r>
              <a:rPr lang="zh-CN" altLang="en-US" sz="2000" dirty="0" smtClean="0"/>
              <a:t>；当一个窗口关闭</a:t>
            </a:r>
            <a:r>
              <a:rPr lang="en-US" altLang="zh-CN" sz="2000" dirty="0"/>
              <a:t>(when a window "closes")</a:t>
            </a:r>
            <a:r>
              <a:rPr lang="zh-CN" altLang="en-US" sz="2000" dirty="0"/>
              <a:t>意味着发射</a:t>
            </a:r>
            <a:r>
              <a:rPr lang="en-US" altLang="zh-CN" sz="2000" dirty="0"/>
              <a:t>(</a:t>
            </a:r>
            <a:r>
              <a:rPr lang="zh-CN" altLang="en-US" sz="2000" dirty="0"/>
              <a:t>产生</a:t>
            </a:r>
            <a:r>
              <a:rPr lang="en-US" altLang="zh-CN" sz="2000" dirty="0"/>
              <a:t>)</a:t>
            </a:r>
            <a:r>
              <a:rPr lang="zh-CN" altLang="en-US" sz="2000" dirty="0"/>
              <a:t>的 </a:t>
            </a:r>
            <a:r>
              <a:rPr lang="en-US" altLang="zh-CN" sz="2000" dirty="0"/>
              <a:t>Observable </a:t>
            </a:r>
            <a:r>
              <a:rPr lang="zh-CN" altLang="en-US" sz="2000" dirty="0"/>
              <a:t>停止发射原始 </a:t>
            </a:r>
            <a:r>
              <a:rPr lang="en-US" altLang="zh-CN" sz="2000" dirty="0"/>
              <a:t>Observable </a:t>
            </a:r>
            <a:r>
              <a:rPr lang="zh-CN" altLang="en-US" sz="2000" dirty="0"/>
              <a:t>的数据，并且发射终止通知 </a:t>
            </a:r>
            <a:r>
              <a:rPr lang="en-US" altLang="zh-CN" sz="2000" dirty="0"/>
              <a:t>onCompleted </a:t>
            </a:r>
            <a:r>
              <a:rPr lang="zh-CN" altLang="en-US" sz="2000" dirty="0"/>
              <a:t>给它的观察者们。</a:t>
            </a:r>
            <a:endParaRPr lang="en-US" altLang="zh-CN" sz="2000" dirty="0"/>
          </a:p>
        </p:txBody>
      </p:sp>
    </p:spTree>
    <p:extLst>
      <p:ext uri="{BB962C8B-B14F-4D97-AF65-F5344CB8AC3E}">
        <p14:creationId xmlns:p14="http://schemas.microsoft.com/office/powerpoint/2010/main" val="17242199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5252719"/>
          </a:xfrm>
          <a:prstGeom prst="rect">
            <a:avLst/>
          </a:prstGeom>
          <a:noFill/>
        </p:spPr>
        <p:txBody>
          <a:bodyPr wrap="square" rtlCol="0">
            <a:spAutoFit/>
          </a:bodyPr>
          <a:lstStyle/>
          <a:p>
            <a:pPr>
              <a:lnSpc>
                <a:spcPct val="120000"/>
              </a:lnSpc>
            </a:pPr>
            <a:r>
              <a:rPr lang="en-US" altLang="zh-CN" sz="2000" dirty="0" smtClean="0"/>
              <a:t>window</a:t>
            </a:r>
            <a:r>
              <a:rPr lang="zh-CN" altLang="en-US" sz="2000" dirty="0" smtClean="0"/>
              <a:t>有以下几种变体：</a:t>
            </a:r>
            <a:endParaRPr lang="en-US" altLang="zh-CN" sz="2000" dirty="0"/>
          </a:p>
          <a:p>
            <a:pPr marL="342900" indent="-342900">
              <a:lnSpc>
                <a:spcPct val="120000"/>
              </a:lnSpc>
              <a:buFont typeface="Wingdings" charset="0"/>
              <a:buChar char=""/>
            </a:pPr>
            <a:r>
              <a:rPr lang="en-US" altLang="zh-CN" sz="2000" dirty="0" smtClean="0"/>
              <a:t>window(Func0)</a:t>
            </a:r>
            <a:endParaRPr lang="en-US" altLang="zh-CN" sz="2000" dirty="0"/>
          </a:p>
          <a:p>
            <a:pPr marL="342900" indent="-342900">
              <a:lnSpc>
                <a:spcPct val="120000"/>
              </a:lnSpc>
              <a:buFont typeface="Wingdings" charset="0"/>
              <a:buChar char=""/>
            </a:pPr>
            <a:r>
              <a:rPr lang="en-US" altLang="zh-CN" sz="2000" dirty="0" smtClean="0"/>
              <a:t>window(int)</a:t>
            </a:r>
            <a:endParaRPr lang="en-US" altLang="zh-CN" sz="2000" dirty="0"/>
          </a:p>
          <a:p>
            <a:pPr marL="342900" indent="-342900">
              <a:lnSpc>
                <a:spcPct val="120000"/>
              </a:lnSpc>
              <a:buFont typeface="Wingdings" charset="0"/>
              <a:buChar char=""/>
            </a:pPr>
            <a:r>
              <a:rPr lang="en-US" altLang="zh-CN" sz="2000" dirty="0"/>
              <a:t>window(</a:t>
            </a:r>
            <a:r>
              <a:rPr lang="en-US" altLang="zh-CN" sz="2000" dirty="0" smtClean="0"/>
              <a:t>int, int)</a:t>
            </a:r>
            <a:endParaRPr lang="en-US" altLang="zh-CN" sz="2000" dirty="0"/>
          </a:p>
          <a:p>
            <a:pPr marL="342900" indent="-342900">
              <a:lnSpc>
                <a:spcPct val="120000"/>
              </a:lnSpc>
              <a:buFont typeface="Wingdings" charset="0"/>
              <a:buChar char=""/>
            </a:pPr>
            <a:r>
              <a:rPr lang="en-US" altLang="zh-CN" sz="2000" dirty="0"/>
              <a:t>window</a:t>
            </a:r>
            <a:r>
              <a:rPr lang="en-US" altLang="zh-CN" sz="2000" dirty="0" smtClean="0"/>
              <a:t>(long</a:t>
            </a:r>
            <a:r>
              <a:rPr lang="en-US" altLang="zh-CN" sz="2000" dirty="0"/>
              <a:t>, TimeUnit</a:t>
            </a:r>
            <a:r>
              <a:rPr lang="en-US" altLang="zh-CN" sz="2000" dirty="0" smtClean="0"/>
              <a:t>)</a:t>
            </a:r>
            <a:endParaRPr lang="en-US" altLang="zh-CN" sz="2000" dirty="0"/>
          </a:p>
          <a:p>
            <a:pPr marL="342900" indent="-342900">
              <a:lnSpc>
                <a:spcPct val="120000"/>
              </a:lnSpc>
              <a:buFont typeface="Wingdings" charset="0"/>
              <a:buChar char=""/>
            </a:pPr>
            <a:r>
              <a:rPr lang="en-US" altLang="zh-CN" sz="2000" dirty="0"/>
              <a:t>window(long, </a:t>
            </a:r>
            <a:r>
              <a:rPr lang="en-US" altLang="zh-CN" sz="2000" dirty="0" smtClean="0"/>
              <a:t>TimeUnit, </a:t>
            </a:r>
            <a:r>
              <a:rPr lang="en-US" altLang="zh-CN" sz="2000" dirty="0"/>
              <a:t>Scheduler</a:t>
            </a:r>
            <a:r>
              <a:rPr lang="en-US" altLang="zh-CN" sz="2000" dirty="0" smtClean="0"/>
              <a:t>)</a:t>
            </a:r>
          </a:p>
          <a:p>
            <a:pPr marL="342900" indent="-342900">
              <a:lnSpc>
                <a:spcPct val="120000"/>
              </a:lnSpc>
              <a:buFont typeface="Wingdings" charset="0"/>
              <a:buChar char=""/>
            </a:pPr>
            <a:r>
              <a:rPr lang="en-US" altLang="zh-CN" sz="2000" dirty="0" smtClean="0"/>
              <a:t>window(long, long, TimeUnit)</a:t>
            </a:r>
          </a:p>
          <a:p>
            <a:pPr marL="342900" indent="-342900">
              <a:lnSpc>
                <a:spcPct val="120000"/>
              </a:lnSpc>
              <a:buFont typeface="Wingdings" charset="0"/>
              <a:buChar char=""/>
            </a:pPr>
            <a:r>
              <a:rPr lang="en-US" altLang="zh-CN" sz="2000" dirty="0" smtClean="0"/>
              <a:t>window(long, long, TimeUnit, Scheduler)</a:t>
            </a:r>
          </a:p>
          <a:p>
            <a:pPr marL="342900" indent="-342900">
              <a:lnSpc>
                <a:spcPct val="120000"/>
              </a:lnSpc>
              <a:buFont typeface="Wingdings" charset="0"/>
              <a:buChar char=""/>
            </a:pPr>
            <a:r>
              <a:rPr lang="en-US" altLang="zh-CN" sz="2000" dirty="0"/>
              <a:t>window(long, TimeUnit, int</a:t>
            </a:r>
            <a:r>
              <a:rPr lang="en-US" altLang="zh-CN" sz="2000" dirty="0" smtClean="0"/>
              <a:t>)</a:t>
            </a:r>
          </a:p>
          <a:p>
            <a:pPr marL="342900" indent="-342900">
              <a:lnSpc>
                <a:spcPct val="120000"/>
              </a:lnSpc>
              <a:buFont typeface="Wingdings" charset="0"/>
              <a:buChar char=""/>
            </a:pPr>
            <a:r>
              <a:rPr lang="en-US" altLang="zh-CN" sz="2000" dirty="0" smtClean="0"/>
              <a:t>window(long, TimeUnit, int, Scheduler)</a:t>
            </a:r>
            <a:endParaRPr lang="en-US" altLang="zh-CN" sz="2000" dirty="0"/>
          </a:p>
          <a:p>
            <a:pPr marL="342900" indent="-342900">
              <a:lnSpc>
                <a:spcPct val="120000"/>
              </a:lnSpc>
              <a:buFont typeface="Wingdings" charset="0"/>
              <a:buChar char=""/>
            </a:pPr>
            <a:r>
              <a:rPr lang="en-US" altLang="zh-CN" sz="2000" dirty="0"/>
              <a:t>window(long, long, TimeUnit, </a:t>
            </a:r>
            <a:r>
              <a:rPr lang="en-US" altLang="zh-CN" sz="2000" dirty="0" smtClean="0"/>
              <a:t>int)</a:t>
            </a:r>
            <a:endParaRPr lang="en-US" altLang="zh-CN" sz="2000" dirty="0"/>
          </a:p>
          <a:p>
            <a:pPr marL="342900" indent="-342900">
              <a:lnSpc>
                <a:spcPct val="120000"/>
              </a:lnSpc>
              <a:buFont typeface="Wingdings" charset="0"/>
              <a:buChar char=""/>
            </a:pPr>
            <a:r>
              <a:rPr lang="en-US" altLang="zh-CN" sz="2000" dirty="0"/>
              <a:t>window</a:t>
            </a:r>
            <a:r>
              <a:rPr lang="en-US" altLang="zh-CN" sz="2000" dirty="0" smtClean="0"/>
              <a:t>(long, long, TimeUnit, int, Scheduler)</a:t>
            </a:r>
            <a:endParaRPr lang="en-US" altLang="zh-CN" sz="2000" dirty="0"/>
          </a:p>
          <a:p>
            <a:pPr marL="342900" indent="-342900">
              <a:lnSpc>
                <a:spcPct val="120000"/>
              </a:lnSpc>
              <a:buFont typeface="Wingdings" charset="0"/>
              <a:buChar char=""/>
            </a:pPr>
            <a:r>
              <a:rPr lang="en-US" altLang="zh-CN" sz="2000" dirty="0"/>
              <a:t>window</a:t>
            </a:r>
            <a:r>
              <a:rPr lang="en-US" altLang="zh-CN" sz="2000" dirty="0" smtClean="0"/>
              <a:t>(Observable)</a:t>
            </a:r>
            <a:endParaRPr lang="en-US" altLang="zh-CN" sz="2000" dirty="0"/>
          </a:p>
          <a:p>
            <a:pPr marL="342900" indent="-342900">
              <a:lnSpc>
                <a:spcPct val="120000"/>
              </a:lnSpc>
              <a:buFont typeface="Wingdings" charset="0"/>
              <a:buChar char=""/>
            </a:pPr>
            <a:r>
              <a:rPr lang="en-US" altLang="zh-CN" sz="2000" dirty="0"/>
              <a:t>window(</a:t>
            </a:r>
            <a:r>
              <a:rPr lang="en-US" altLang="zh-CN" sz="2000" dirty="0" smtClean="0"/>
              <a:t>Observable, Func1)</a:t>
            </a:r>
            <a:endParaRPr lang="en-US" altLang="zh-CN" sz="2000" dirty="0"/>
          </a:p>
        </p:txBody>
      </p:sp>
    </p:spTree>
    <p:extLst>
      <p:ext uri="{BB962C8B-B14F-4D97-AF65-F5344CB8AC3E}">
        <p14:creationId xmlns:p14="http://schemas.microsoft.com/office/powerpoint/2010/main" val="41122193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smtClean="0"/>
              <a:t>window(Func0)</a:t>
            </a:r>
            <a:r>
              <a:rPr lang="zh-CN" altLang="en-US" sz="2000" dirty="0"/>
              <a:t> </a:t>
            </a:r>
            <a:r>
              <a:rPr lang="zh-CN" altLang="en-US" sz="2000" dirty="0" smtClean="0"/>
              <a:t>这个变体会立即打开它</a:t>
            </a:r>
            <a:r>
              <a:rPr lang="zh-CN" altLang="en-US" sz="2000" dirty="0"/>
              <a:t>的第一个窗口。每当它观察</a:t>
            </a:r>
            <a:r>
              <a:rPr lang="zh-CN" altLang="en-US" sz="2000" dirty="0" smtClean="0"/>
              <a:t>到 </a:t>
            </a:r>
            <a:r>
              <a:rPr lang="en-US" altLang="zh-CN" sz="2000" dirty="0" smtClean="0"/>
              <a:t>closingSelector</a:t>
            </a:r>
            <a:r>
              <a:rPr lang="zh-CN" altLang="en-US" sz="2000" dirty="0" smtClean="0"/>
              <a:t> 返回的 </a:t>
            </a:r>
            <a:r>
              <a:rPr lang="en-US" altLang="zh-CN" sz="2000" dirty="0" smtClean="0"/>
              <a:t>Observable</a:t>
            </a:r>
            <a:r>
              <a:rPr lang="zh-CN" altLang="en-US" sz="2000" dirty="0" smtClean="0"/>
              <a:t> 发射了一个对象时</a:t>
            </a:r>
            <a:r>
              <a:rPr lang="zh-CN" altLang="en-US" sz="2000" dirty="0"/>
              <a:t>，它就关闭当前打开的窗口并立即打开一个新窗口。用这个方法，</a:t>
            </a:r>
            <a:r>
              <a:rPr lang="zh-CN" altLang="en-US" sz="2000" dirty="0" smtClean="0"/>
              <a:t>这种 </a:t>
            </a:r>
            <a:r>
              <a:rPr lang="en-US" altLang="zh-CN" sz="2000" dirty="0" smtClean="0"/>
              <a:t>window</a:t>
            </a:r>
            <a:r>
              <a:rPr lang="zh-CN" altLang="en-US" sz="2000" dirty="0" smtClean="0"/>
              <a:t> 变体发</a:t>
            </a:r>
            <a:r>
              <a:rPr lang="zh-CN" altLang="en-US" sz="2000" dirty="0"/>
              <a:t>射一系列不重叠的窗口，这些窗口的数据集合与</a:t>
            </a:r>
            <a:r>
              <a:rPr lang="zh-CN" altLang="en-US" sz="2000" dirty="0" smtClean="0"/>
              <a:t>原始 </a:t>
            </a:r>
            <a:r>
              <a:rPr lang="en-US" altLang="zh-CN" sz="2000" dirty="0" smtClean="0"/>
              <a:t>Observable</a:t>
            </a:r>
            <a:r>
              <a:rPr lang="zh-CN" altLang="en-US" sz="2000" dirty="0" smtClean="0"/>
              <a:t> 发</a:t>
            </a:r>
            <a:r>
              <a:rPr lang="zh-CN" altLang="en-US" sz="2000" dirty="0"/>
              <a:t>射的数据是一一对应的。</a:t>
            </a:r>
            <a:endParaRPr lang="en-US" altLang="zh-CN" sz="2000" dirty="0"/>
          </a:p>
        </p:txBody>
      </p:sp>
      <p:pic>
        <p:nvPicPr>
          <p:cNvPr id="2" name="图片 1"/>
          <p:cNvPicPr>
            <a:picLocks noChangeAspect="1"/>
          </p:cNvPicPr>
          <p:nvPr/>
        </p:nvPicPr>
        <p:blipFill>
          <a:blip r:embed="rId3"/>
          <a:stretch>
            <a:fillRect/>
          </a:stretch>
        </p:blipFill>
        <p:spPr>
          <a:xfrm>
            <a:off x="2981553" y="2636644"/>
            <a:ext cx="5877266" cy="4178369"/>
          </a:xfrm>
          <a:prstGeom prst="rect">
            <a:avLst/>
          </a:prstGeom>
        </p:spPr>
      </p:pic>
    </p:spTree>
    <p:extLst>
      <p:ext uri="{BB962C8B-B14F-4D97-AF65-F5344CB8AC3E}">
        <p14:creationId xmlns:p14="http://schemas.microsoft.com/office/powerpoint/2010/main" val="41396267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smtClean="0"/>
              <a:t>window(int)</a:t>
            </a:r>
            <a:r>
              <a:rPr lang="zh-CN" altLang="en-US" sz="2000" dirty="0" smtClean="0"/>
              <a:t> 这个变体立即打开它</a:t>
            </a:r>
            <a:r>
              <a:rPr lang="zh-CN" altLang="en-US" sz="2000" dirty="0"/>
              <a:t>的第一个窗口。每当当前窗口发射</a:t>
            </a:r>
            <a:r>
              <a:rPr lang="zh-CN" altLang="en-US" sz="2000" dirty="0" smtClean="0"/>
              <a:t>了 </a:t>
            </a:r>
            <a:r>
              <a:rPr lang="en-US" altLang="zh-CN" sz="2000" dirty="0" smtClean="0"/>
              <a:t>count</a:t>
            </a:r>
            <a:r>
              <a:rPr lang="zh-CN" altLang="en-US" sz="2000" dirty="0" smtClean="0"/>
              <a:t> 项数据</a:t>
            </a:r>
            <a:r>
              <a:rPr lang="zh-CN" altLang="en-US" sz="2000" dirty="0"/>
              <a:t>，它就关闭当前窗口并打开一个新窗口。如果从</a:t>
            </a:r>
            <a:r>
              <a:rPr lang="zh-CN" altLang="en-US" sz="2000" dirty="0" smtClean="0"/>
              <a:t>原始 </a:t>
            </a:r>
            <a:r>
              <a:rPr lang="en-US" altLang="zh-CN" sz="2000" dirty="0" smtClean="0"/>
              <a:t>Observable</a:t>
            </a:r>
            <a:r>
              <a:rPr lang="zh-CN" altLang="en-US" sz="2000" dirty="0" smtClean="0"/>
              <a:t> 收</a:t>
            </a:r>
            <a:r>
              <a:rPr lang="zh-CN" altLang="en-US" sz="2000" dirty="0"/>
              <a:t>到</a:t>
            </a:r>
            <a:r>
              <a:rPr lang="zh-CN" altLang="en-US" sz="2000" dirty="0" smtClean="0"/>
              <a:t>了 </a:t>
            </a:r>
            <a:r>
              <a:rPr lang="en-US" altLang="zh-CN" sz="2000" dirty="0" smtClean="0"/>
              <a:t>onError</a:t>
            </a:r>
            <a:r>
              <a:rPr lang="zh-CN" altLang="en-US" sz="2000" dirty="0" smtClean="0"/>
              <a:t> 或 </a:t>
            </a:r>
            <a:r>
              <a:rPr lang="en-US" altLang="zh-CN" sz="2000" dirty="0" smtClean="0"/>
              <a:t>onCompleted</a:t>
            </a:r>
            <a:r>
              <a:rPr lang="zh-CN" altLang="en-US" sz="2000" dirty="0" smtClean="0"/>
              <a:t> 通知它也会关闭</a:t>
            </a:r>
            <a:r>
              <a:rPr lang="zh-CN" altLang="en-US" sz="2000" dirty="0"/>
              <a:t>当前窗口。</a:t>
            </a:r>
            <a:r>
              <a:rPr lang="zh-CN" altLang="en-US" sz="2000" dirty="0" smtClean="0"/>
              <a:t>这种 </a:t>
            </a:r>
            <a:r>
              <a:rPr lang="en-US" altLang="zh-CN" sz="2000" dirty="0" smtClean="0"/>
              <a:t>window</a:t>
            </a:r>
            <a:r>
              <a:rPr lang="zh-CN" altLang="en-US" sz="2000" dirty="0" smtClean="0"/>
              <a:t> 变体发</a:t>
            </a:r>
            <a:r>
              <a:rPr lang="zh-CN" altLang="en-US" sz="2000" dirty="0"/>
              <a:t>射一系列不重叠的窗口，这些窗口的数据集合与</a:t>
            </a:r>
            <a:r>
              <a:rPr lang="zh-CN" altLang="en-US" sz="2000" dirty="0" smtClean="0"/>
              <a:t>原始 </a:t>
            </a:r>
            <a:r>
              <a:rPr lang="en-US" altLang="zh-CN" sz="2000" dirty="0" smtClean="0"/>
              <a:t>Observable</a:t>
            </a:r>
            <a:r>
              <a:rPr lang="zh-CN" altLang="en-US" sz="2000" dirty="0" smtClean="0"/>
              <a:t> 发</a:t>
            </a:r>
            <a:r>
              <a:rPr lang="zh-CN" altLang="en-US" sz="2000" dirty="0"/>
              <a:t>射的数据是一一对应的。</a:t>
            </a:r>
            <a:endParaRPr lang="en-US" altLang="zh-CN" sz="2000" dirty="0"/>
          </a:p>
        </p:txBody>
      </p:sp>
      <p:pic>
        <p:nvPicPr>
          <p:cNvPr id="2" name="图片 1"/>
          <p:cNvPicPr>
            <a:picLocks noChangeAspect="1"/>
          </p:cNvPicPr>
          <p:nvPr/>
        </p:nvPicPr>
        <p:blipFill>
          <a:blip r:embed="rId3"/>
          <a:stretch>
            <a:fillRect/>
          </a:stretch>
        </p:blipFill>
        <p:spPr>
          <a:xfrm>
            <a:off x="2567713" y="2636644"/>
            <a:ext cx="6704946" cy="4190591"/>
          </a:xfrm>
          <a:prstGeom prst="rect">
            <a:avLst/>
          </a:prstGeom>
        </p:spPr>
      </p:pic>
    </p:spTree>
    <p:extLst>
      <p:ext uri="{BB962C8B-B14F-4D97-AF65-F5344CB8AC3E}">
        <p14:creationId xmlns:p14="http://schemas.microsoft.com/office/powerpoint/2010/main" val="18140712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2298065"/>
          </a:xfrm>
          <a:prstGeom prst="rect">
            <a:avLst/>
          </a:prstGeom>
          <a:noFill/>
        </p:spPr>
        <p:txBody>
          <a:bodyPr wrap="square" rtlCol="0">
            <a:spAutoFit/>
          </a:bodyPr>
          <a:lstStyle/>
          <a:p>
            <a:pPr>
              <a:lnSpc>
                <a:spcPct val="120000"/>
              </a:lnSpc>
            </a:pPr>
            <a:r>
              <a:rPr lang="en-US" altLang="zh-CN" sz="2000" dirty="0" smtClean="0"/>
              <a:t>window</a:t>
            </a:r>
            <a:r>
              <a:rPr lang="en-US" altLang="zh-CN" sz="2000" dirty="0"/>
              <a:t>(</a:t>
            </a:r>
            <a:r>
              <a:rPr lang="en-US" altLang="zh-CN" sz="2000" dirty="0" smtClean="0"/>
              <a:t>int, int)</a:t>
            </a:r>
            <a:r>
              <a:rPr lang="zh-CN" altLang="en-US" sz="2000" dirty="0" smtClean="0"/>
              <a:t> 这个变体立即打开它</a:t>
            </a:r>
            <a:r>
              <a:rPr lang="zh-CN" altLang="en-US" sz="2000" dirty="0"/>
              <a:t>的第一个窗口。</a:t>
            </a:r>
            <a:r>
              <a:rPr lang="zh-CN" altLang="en-US" sz="2000" dirty="0" smtClean="0"/>
              <a:t>原始 </a:t>
            </a:r>
            <a:r>
              <a:rPr lang="en-US" altLang="zh-CN" sz="2000" dirty="0" smtClean="0"/>
              <a:t>Observable</a:t>
            </a:r>
            <a:r>
              <a:rPr lang="zh-CN" altLang="en-US" sz="2000" dirty="0" smtClean="0"/>
              <a:t> 每发射 </a:t>
            </a:r>
            <a:r>
              <a:rPr lang="en-US" altLang="zh-CN" sz="2000" dirty="0" smtClean="0"/>
              <a:t>skip</a:t>
            </a:r>
            <a:r>
              <a:rPr lang="zh-CN" altLang="en-US" sz="2000" dirty="0" smtClean="0"/>
              <a:t> 项数据它就打开一个新窗</a:t>
            </a:r>
            <a:r>
              <a:rPr lang="zh-CN" altLang="en-US" sz="2000" dirty="0"/>
              <a:t>口（例如，</a:t>
            </a:r>
            <a:r>
              <a:rPr lang="zh-CN" altLang="en-US" sz="2000" dirty="0" smtClean="0"/>
              <a:t>如果 </a:t>
            </a:r>
            <a:r>
              <a:rPr lang="en-US" altLang="zh-CN" sz="2000" dirty="0" smtClean="0"/>
              <a:t>skip</a:t>
            </a:r>
            <a:r>
              <a:rPr lang="zh-CN" altLang="en-US" sz="2000" dirty="0" smtClean="0"/>
              <a:t> 等于 </a:t>
            </a:r>
            <a:r>
              <a:rPr lang="en-US" altLang="zh-CN" sz="2000" dirty="0" smtClean="0"/>
              <a:t>3</a:t>
            </a:r>
            <a:r>
              <a:rPr lang="zh-CN" altLang="en-US" sz="2000" dirty="0"/>
              <a:t>，每到第三项数据，它会打开一耳光新窗口）。每当当前窗口发射</a:t>
            </a:r>
            <a:r>
              <a:rPr lang="zh-CN" altLang="en-US" sz="2000" dirty="0" smtClean="0"/>
              <a:t>了 </a:t>
            </a:r>
            <a:r>
              <a:rPr lang="en-US" altLang="zh-CN" sz="2000" dirty="0" smtClean="0"/>
              <a:t>count</a:t>
            </a:r>
            <a:r>
              <a:rPr lang="zh-CN" altLang="en-US" sz="2000" dirty="0" smtClean="0"/>
              <a:t> 项数据</a:t>
            </a:r>
            <a:r>
              <a:rPr lang="zh-CN" altLang="en-US" sz="2000" dirty="0"/>
              <a:t>，它就关闭当前窗口并打开一个新窗口。如果从</a:t>
            </a:r>
            <a:r>
              <a:rPr lang="zh-CN" altLang="en-US" sz="2000" dirty="0" smtClean="0"/>
              <a:t>原始 </a:t>
            </a:r>
            <a:r>
              <a:rPr lang="en-US" altLang="zh-CN" sz="2000" dirty="0" smtClean="0"/>
              <a:t>Observable</a:t>
            </a:r>
            <a:r>
              <a:rPr lang="zh-CN" altLang="en-US" sz="2000" dirty="0" smtClean="0"/>
              <a:t> 收</a:t>
            </a:r>
            <a:r>
              <a:rPr lang="zh-CN" altLang="en-US" sz="2000" dirty="0"/>
              <a:t>到</a:t>
            </a:r>
            <a:r>
              <a:rPr lang="zh-CN" altLang="en-US" sz="2000" dirty="0" smtClean="0"/>
              <a:t>了 </a:t>
            </a:r>
            <a:r>
              <a:rPr lang="en-US" altLang="zh-CN" sz="2000" dirty="0" smtClean="0"/>
              <a:t>onError</a:t>
            </a:r>
            <a:r>
              <a:rPr lang="zh-CN" altLang="en-US" sz="2000" dirty="0" smtClean="0"/>
              <a:t> 或 </a:t>
            </a:r>
            <a:r>
              <a:rPr lang="en-US" altLang="zh-CN" sz="2000" dirty="0" smtClean="0"/>
              <a:t>onCompleted</a:t>
            </a:r>
            <a:r>
              <a:rPr lang="zh-CN" altLang="en-US" sz="2000" dirty="0" smtClean="0"/>
              <a:t> 通知它也会关闭</a:t>
            </a:r>
            <a:r>
              <a:rPr lang="zh-CN" altLang="en-US" sz="2000" dirty="0"/>
              <a:t>当前窗口。如果</a:t>
            </a:r>
            <a:r>
              <a:rPr lang="en-US" altLang="zh-CN" sz="2000" dirty="0"/>
              <a:t>skip=count</a:t>
            </a:r>
            <a:r>
              <a:rPr lang="zh-CN" altLang="en-US" sz="2000" dirty="0"/>
              <a:t>，它的行为</a:t>
            </a:r>
            <a:r>
              <a:rPr lang="zh-CN" altLang="en-US" sz="2000" dirty="0" smtClean="0"/>
              <a:t>与 </a:t>
            </a:r>
            <a:r>
              <a:rPr lang="en-US" altLang="zh-CN" sz="2000" dirty="0" smtClean="0"/>
              <a:t>window</a:t>
            </a:r>
            <a:r>
              <a:rPr lang="en-US" altLang="zh-CN" sz="2000" dirty="0"/>
              <a:t>(source, count</a:t>
            </a:r>
            <a:r>
              <a:rPr lang="en-US" altLang="zh-CN" sz="2000" dirty="0" smtClean="0"/>
              <a:t>)</a:t>
            </a:r>
            <a:r>
              <a:rPr lang="zh-CN" altLang="en-US" sz="2000" dirty="0" smtClean="0"/>
              <a:t> 相同</a:t>
            </a:r>
            <a:r>
              <a:rPr lang="zh-CN" altLang="en-US" sz="2000" dirty="0"/>
              <a:t>；</a:t>
            </a:r>
            <a:r>
              <a:rPr lang="zh-CN" altLang="en-US" sz="2000" dirty="0" smtClean="0"/>
              <a:t>如果 </a:t>
            </a:r>
            <a:r>
              <a:rPr lang="en-US" altLang="zh-CN" sz="2000" dirty="0" smtClean="0"/>
              <a:t>skip </a:t>
            </a:r>
            <a:r>
              <a:rPr lang="en-US" altLang="zh-CN" sz="2000" dirty="0"/>
              <a:t>&lt; count</a:t>
            </a:r>
            <a:r>
              <a:rPr lang="zh-CN" altLang="en-US" sz="2000" dirty="0"/>
              <a:t>，窗口可会</a:t>
            </a:r>
            <a:r>
              <a:rPr lang="zh-CN" altLang="en-US" sz="2000" dirty="0" smtClean="0"/>
              <a:t>有 </a:t>
            </a:r>
            <a:r>
              <a:rPr lang="en-US" altLang="zh-CN" sz="2000" dirty="0" smtClean="0"/>
              <a:t>count </a:t>
            </a:r>
            <a:r>
              <a:rPr lang="en-US" altLang="zh-CN" sz="2000" dirty="0"/>
              <a:t>- skip </a:t>
            </a:r>
            <a:r>
              <a:rPr lang="zh-CN" altLang="en-US" sz="2000" dirty="0"/>
              <a:t>个重叠的数据；</a:t>
            </a:r>
            <a:r>
              <a:rPr lang="zh-CN" altLang="en-US" sz="2000" dirty="0" smtClean="0"/>
              <a:t>如果 </a:t>
            </a:r>
            <a:r>
              <a:rPr lang="en-US" altLang="zh-CN" sz="2000" dirty="0" smtClean="0"/>
              <a:t>skip </a:t>
            </a:r>
            <a:r>
              <a:rPr lang="en-US" altLang="zh-CN" sz="2000" dirty="0"/>
              <a:t>&gt; count</a:t>
            </a:r>
            <a:r>
              <a:rPr lang="zh-CN" altLang="en-US" sz="2000" dirty="0"/>
              <a:t>，在两个窗口之间会</a:t>
            </a:r>
            <a:r>
              <a:rPr lang="zh-CN" altLang="en-US" sz="2000" dirty="0" smtClean="0"/>
              <a:t>有 </a:t>
            </a:r>
            <a:r>
              <a:rPr lang="en-US" altLang="zh-CN" sz="2000" dirty="0" smtClean="0"/>
              <a:t>skip – count</a:t>
            </a:r>
            <a:r>
              <a:rPr lang="zh-CN" altLang="en-US" sz="2000" dirty="0" smtClean="0"/>
              <a:t> 项数据被丢弃</a:t>
            </a:r>
            <a:r>
              <a:rPr lang="zh-CN" altLang="en-US" sz="2000" dirty="0"/>
              <a:t>。</a:t>
            </a:r>
            <a:endParaRPr lang="en-US" altLang="zh-CN" sz="2000" dirty="0"/>
          </a:p>
        </p:txBody>
      </p:sp>
      <p:pic>
        <p:nvPicPr>
          <p:cNvPr id="2" name="图片 1"/>
          <p:cNvPicPr>
            <a:picLocks noChangeAspect="1"/>
          </p:cNvPicPr>
          <p:nvPr/>
        </p:nvPicPr>
        <p:blipFill>
          <a:blip r:embed="rId3"/>
          <a:stretch>
            <a:fillRect/>
          </a:stretch>
        </p:blipFill>
        <p:spPr>
          <a:xfrm>
            <a:off x="2758624" y="3280738"/>
            <a:ext cx="6323123" cy="3606156"/>
          </a:xfrm>
          <a:prstGeom prst="rect">
            <a:avLst/>
          </a:prstGeom>
        </p:spPr>
      </p:pic>
    </p:spTree>
    <p:extLst>
      <p:ext uri="{BB962C8B-B14F-4D97-AF65-F5344CB8AC3E}">
        <p14:creationId xmlns:p14="http://schemas.microsoft.com/office/powerpoint/2010/main" val="10377262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1928733"/>
          </a:xfrm>
          <a:prstGeom prst="rect">
            <a:avLst/>
          </a:prstGeom>
          <a:noFill/>
        </p:spPr>
        <p:txBody>
          <a:bodyPr wrap="square" rtlCol="0">
            <a:spAutoFit/>
          </a:bodyPr>
          <a:lstStyle/>
          <a:p>
            <a:pPr>
              <a:lnSpc>
                <a:spcPct val="120000"/>
              </a:lnSpc>
            </a:pPr>
            <a:r>
              <a:rPr lang="en-US" altLang="zh-CN" sz="2000" dirty="0" smtClean="0"/>
              <a:t>window(long</a:t>
            </a:r>
            <a:r>
              <a:rPr lang="en-US" altLang="zh-CN" sz="2000" dirty="0"/>
              <a:t>, TimeUnit</a:t>
            </a:r>
            <a:r>
              <a:rPr lang="en-US" altLang="zh-CN" sz="2000" dirty="0" smtClean="0"/>
              <a:t>)</a:t>
            </a:r>
            <a:r>
              <a:rPr lang="zh-CN" altLang="zh-CN" sz="2000" dirty="0" smtClean="0"/>
              <a:t>、</a:t>
            </a:r>
            <a:r>
              <a:rPr lang="en-US" altLang="zh-CN" sz="2000" dirty="0" smtClean="0"/>
              <a:t>window</a:t>
            </a:r>
            <a:r>
              <a:rPr lang="en-US" altLang="zh-CN" sz="2000" dirty="0"/>
              <a:t>(long, </a:t>
            </a:r>
            <a:r>
              <a:rPr lang="en-US" altLang="zh-CN" sz="2000" dirty="0" smtClean="0"/>
              <a:t>TimeUnit, </a:t>
            </a:r>
            <a:r>
              <a:rPr lang="en-US" altLang="zh-CN" sz="2000" dirty="0"/>
              <a:t>Scheduler</a:t>
            </a:r>
            <a:r>
              <a:rPr lang="en-US" altLang="zh-CN" sz="2000" dirty="0" smtClean="0"/>
              <a:t>)</a:t>
            </a:r>
            <a:r>
              <a:rPr lang="zh-CN" altLang="en-US" sz="2000" dirty="0" smtClean="0"/>
              <a:t> 这个变体立即打开它</a:t>
            </a:r>
            <a:r>
              <a:rPr lang="zh-CN" altLang="en-US" sz="2000" dirty="0"/>
              <a:t>的第一个窗口。每当过</a:t>
            </a:r>
            <a:r>
              <a:rPr lang="zh-CN" altLang="en-US" sz="2000" dirty="0" smtClean="0"/>
              <a:t>了 </a:t>
            </a:r>
            <a:r>
              <a:rPr lang="en-US" altLang="zh-CN" sz="2000" dirty="0" smtClean="0"/>
              <a:t>timespan</a:t>
            </a:r>
            <a:r>
              <a:rPr lang="zh-CN" altLang="en-US" sz="2000" dirty="0" smtClean="0"/>
              <a:t> 这么长</a:t>
            </a:r>
            <a:r>
              <a:rPr lang="zh-CN" altLang="en-US" sz="2000" dirty="0"/>
              <a:t>的时间它就关闭当前窗口并打开一个新窗口（时间单位</a:t>
            </a:r>
            <a:r>
              <a:rPr lang="zh-CN" altLang="en-US" sz="2000" dirty="0" smtClean="0"/>
              <a:t>是 </a:t>
            </a:r>
            <a:r>
              <a:rPr lang="en-US" altLang="zh-CN" sz="2000" dirty="0" smtClean="0"/>
              <a:t>unit</a:t>
            </a:r>
            <a:r>
              <a:rPr lang="zh-CN" altLang="en-US" sz="2000" dirty="0"/>
              <a:t>，</a:t>
            </a:r>
            <a:r>
              <a:rPr lang="zh-CN" altLang="en-US" sz="2000" dirty="0" smtClean="0"/>
              <a:t>可选在调度器 </a:t>
            </a:r>
            <a:r>
              <a:rPr lang="en-US" altLang="zh-CN" sz="2000" dirty="0" smtClean="0"/>
              <a:t>scheduler</a:t>
            </a:r>
            <a:r>
              <a:rPr lang="zh-CN" altLang="en-US" sz="2000" dirty="0" smtClean="0"/>
              <a:t> 上执</a:t>
            </a:r>
            <a:r>
              <a:rPr lang="zh-CN" altLang="en-US" sz="2000" dirty="0"/>
              <a:t>行）。如果从</a:t>
            </a:r>
            <a:r>
              <a:rPr lang="zh-CN" altLang="en-US" sz="2000" dirty="0" smtClean="0"/>
              <a:t>原始 </a:t>
            </a:r>
            <a:r>
              <a:rPr lang="en-US" altLang="zh-CN" sz="2000" dirty="0" smtClean="0"/>
              <a:t>Observable</a:t>
            </a:r>
            <a:r>
              <a:rPr lang="zh-CN" altLang="en-US" sz="2000" dirty="0" smtClean="0"/>
              <a:t> 收</a:t>
            </a:r>
            <a:r>
              <a:rPr lang="zh-CN" altLang="en-US" sz="2000" dirty="0"/>
              <a:t>到</a:t>
            </a:r>
            <a:r>
              <a:rPr lang="zh-CN" altLang="en-US" sz="2000" dirty="0" smtClean="0"/>
              <a:t>了 </a:t>
            </a:r>
            <a:r>
              <a:rPr lang="en-US" altLang="zh-CN" sz="2000" dirty="0" smtClean="0"/>
              <a:t>onError</a:t>
            </a:r>
            <a:r>
              <a:rPr lang="zh-CN" altLang="en-US" sz="2000" dirty="0" smtClean="0"/>
              <a:t> 或 </a:t>
            </a:r>
            <a:r>
              <a:rPr lang="en-US" altLang="zh-CN" sz="2000" dirty="0" smtClean="0"/>
              <a:t>onCompleted</a:t>
            </a:r>
            <a:r>
              <a:rPr lang="zh-CN" altLang="en-US" sz="2000" dirty="0" smtClean="0"/>
              <a:t> 通知它也会关闭</a:t>
            </a:r>
            <a:r>
              <a:rPr lang="zh-CN" altLang="en-US" sz="2000" dirty="0"/>
              <a:t>当前窗口。</a:t>
            </a:r>
            <a:r>
              <a:rPr lang="zh-CN" altLang="en-US" sz="2000" dirty="0" smtClean="0"/>
              <a:t>这种 </a:t>
            </a:r>
            <a:r>
              <a:rPr lang="en-US" altLang="zh-CN" sz="2000" dirty="0" smtClean="0"/>
              <a:t>window</a:t>
            </a:r>
            <a:r>
              <a:rPr lang="zh-CN" altLang="en-US" sz="2000" dirty="0" smtClean="0"/>
              <a:t> 变体发</a:t>
            </a:r>
            <a:r>
              <a:rPr lang="zh-CN" altLang="en-US" sz="2000" dirty="0"/>
              <a:t>射一系列不重叠的窗口，这些窗口的数据集合与</a:t>
            </a:r>
            <a:r>
              <a:rPr lang="zh-CN" altLang="en-US" sz="2000" dirty="0" smtClean="0"/>
              <a:t>原始 </a:t>
            </a:r>
            <a:r>
              <a:rPr lang="en-US" altLang="zh-CN" sz="2000" dirty="0" smtClean="0"/>
              <a:t>Observable</a:t>
            </a:r>
            <a:r>
              <a:rPr lang="zh-CN" altLang="en-US" sz="2000" dirty="0" smtClean="0"/>
              <a:t> 发</a:t>
            </a:r>
            <a:r>
              <a:rPr lang="zh-CN" altLang="en-US" sz="2000" dirty="0"/>
              <a:t>射的数据也是一一对应的。</a:t>
            </a:r>
            <a:endParaRPr lang="en-US" altLang="zh-CN" sz="2000" dirty="0" smtClean="0"/>
          </a:p>
        </p:txBody>
      </p:sp>
      <p:pic>
        <p:nvPicPr>
          <p:cNvPr id="2" name="图片 1"/>
          <p:cNvPicPr>
            <a:picLocks noChangeAspect="1"/>
          </p:cNvPicPr>
          <p:nvPr/>
        </p:nvPicPr>
        <p:blipFill>
          <a:blip r:embed="rId3"/>
          <a:stretch>
            <a:fillRect/>
          </a:stretch>
        </p:blipFill>
        <p:spPr>
          <a:xfrm>
            <a:off x="2644524" y="2965446"/>
            <a:ext cx="6551323" cy="3838666"/>
          </a:xfrm>
          <a:prstGeom prst="rect">
            <a:avLst/>
          </a:prstGeom>
        </p:spPr>
      </p:pic>
    </p:spTree>
    <p:extLst>
      <p:ext uri="{BB962C8B-B14F-4D97-AF65-F5344CB8AC3E}">
        <p14:creationId xmlns:p14="http://schemas.microsoft.com/office/powerpoint/2010/main" val="12090586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2298065"/>
          </a:xfrm>
          <a:prstGeom prst="rect">
            <a:avLst/>
          </a:prstGeom>
          <a:noFill/>
        </p:spPr>
        <p:txBody>
          <a:bodyPr wrap="square" rtlCol="0">
            <a:spAutoFit/>
          </a:bodyPr>
          <a:lstStyle/>
          <a:p>
            <a:pPr>
              <a:lnSpc>
                <a:spcPct val="120000"/>
              </a:lnSpc>
            </a:pPr>
            <a:r>
              <a:rPr lang="en-US" altLang="zh-CN" sz="2000" dirty="0" smtClean="0"/>
              <a:t>window(long, long, TimeUnit)</a:t>
            </a:r>
            <a:r>
              <a:rPr lang="zh-CN" altLang="en-US" sz="2000" dirty="0" smtClean="0"/>
              <a:t>、</a:t>
            </a:r>
            <a:r>
              <a:rPr lang="en-US" altLang="zh-CN" sz="2000" dirty="0" smtClean="0"/>
              <a:t>window(long, long, TimeUnit, Scheduler)</a:t>
            </a:r>
            <a:r>
              <a:rPr lang="zh-CN" altLang="en-US" sz="2000" dirty="0" smtClean="0"/>
              <a:t> 这个变体立即打开它</a:t>
            </a:r>
            <a:r>
              <a:rPr lang="zh-CN" altLang="en-US" sz="2000" dirty="0"/>
              <a:t>的第一个窗口。随后每当过</a:t>
            </a:r>
            <a:r>
              <a:rPr lang="zh-CN" altLang="en-US" sz="2000" dirty="0" smtClean="0"/>
              <a:t>了 </a:t>
            </a:r>
            <a:r>
              <a:rPr lang="en-US" altLang="zh-CN" sz="2000" dirty="0" smtClean="0"/>
              <a:t>timeshift</a:t>
            </a:r>
            <a:r>
              <a:rPr lang="zh-CN" altLang="en-US" sz="2000" dirty="0" smtClean="0"/>
              <a:t> 的时长就打开一个新窗</a:t>
            </a:r>
            <a:r>
              <a:rPr lang="zh-CN" altLang="en-US" sz="2000" dirty="0"/>
              <a:t>口（时间单位</a:t>
            </a:r>
            <a:r>
              <a:rPr lang="zh-CN" altLang="en-US" sz="2000" dirty="0" smtClean="0"/>
              <a:t>是 </a:t>
            </a:r>
            <a:r>
              <a:rPr lang="en-US" altLang="zh-CN" sz="2000" dirty="0" smtClean="0"/>
              <a:t>unit</a:t>
            </a:r>
            <a:r>
              <a:rPr lang="zh-CN" altLang="en-US" sz="2000" dirty="0"/>
              <a:t>，</a:t>
            </a:r>
            <a:r>
              <a:rPr lang="zh-CN" altLang="en-US" sz="2000" dirty="0" smtClean="0"/>
              <a:t>可选在调度器 </a:t>
            </a:r>
            <a:r>
              <a:rPr lang="en-US" altLang="zh-CN" sz="2000" dirty="0" smtClean="0"/>
              <a:t>scheduler</a:t>
            </a:r>
            <a:r>
              <a:rPr lang="zh-CN" altLang="en-US" sz="2000" dirty="0" smtClean="0"/>
              <a:t> 上执</a:t>
            </a:r>
            <a:r>
              <a:rPr lang="zh-CN" altLang="en-US" sz="2000" dirty="0"/>
              <a:t>行），当窗口打开的时长达</a:t>
            </a:r>
            <a:r>
              <a:rPr lang="zh-CN" altLang="en-US" sz="2000" dirty="0" smtClean="0"/>
              <a:t>到 </a:t>
            </a:r>
            <a:r>
              <a:rPr lang="en-US" altLang="zh-CN" sz="2000" dirty="0" smtClean="0"/>
              <a:t>timespan</a:t>
            </a:r>
            <a:r>
              <a:rPr lang="zh-CN" altLang="en-US" sz="2000" dirty="0"/>
              <a:t>，它就关闭当前打开的窗口。如果从</a:t>
            </a:r>
            <a:r>
              <a:rPr lang="zh-CN" altLang="en-US" sz="2000" dirty="0" smtClean="0"/>
              <a:t>原始 </a:t>
            </a:r>
            <a:r>
              <a:rPr lang="en-US" altLang="zh-CN" sz="2000" dirty="0" smtClean="0"/>
              <a:t>Observable</a:t>
            </a:r>
            <a:r>
              <a:rPr lang="zh-CN" altLang="en-US" sz="2000" dirty="0" smtClean="0"/>
              <a:t> 收</a:t>
            </a:r>
            <a:r>
              <a:rPr lang="zh-CN" altLang="en-US" sz="2000" dirty="0"/>
              <a:t>到</a:t>
            </a:r>
            <a:r>
              <a:rPr lang="zh-CN" altLang="en-US" sz="2000" dirty="0" smtClean="0"/>
              <a:t>了 </a:t>
            </a:r>
            <a:r>
              <a:rPr lang="en-US" altLang="zh-CN" sz="2000" dirty="0" smtClean="0"/>
              <a:t>onError</a:t>
            </a:r>
            <a:r>
              <a:rPr lang="zh-CN" altLang="en-US" sz="2000" dirty="0" smtClean="0"/>
              <a:t> 或 </a:t>
            </a:r>
            <a:r>
              <a:rPr lang="en-US" altLang="zh-CN" sz="2000" dirty="0" smtClean="0"/>
              <a:t>onCompleted</a:t>
            </a:r>
            <a:r>
              <a:rPr lang="zh-CN" altLang="en-US" sz="2000" dirty="0" smtClean="0"/>
              <a:t> 通知它也会关闭</a:t>
            </a:r>
            <a:r>
              <a:rPr lang="zh-CN" altLang="en-US" sz="2000" dirty="0"/>
              <a:t>当前窗口。窗口的数据可能重叠也可能有间隙，取决于你设置</a:t>
            </a:r>
            <a:r>
              <a:rPr lang="zh-CN" altLang="en-US" sz="2000" dirty="0" smtClean="0"/>
              <a:t>的 </a:t>
            </a:r>
            <a:r>
              <a:rPr lang="en-US" altLang="zh-CN" sz="2000" dirty="0" smtClean="0"/>
              <a:t>timeshift</a:t>
            </a:r>
            <a:r>
              <a:rPr lang="zh-CN" altLang="en-US" sz="2000" dirty="0" smtClean="0"/>
              <a:t> 和 </a:t>
            </a:r>
            <a:r>
              <a:rPr lang="en-US" altLang="zh-CN" sz="2000" dirty="0" smtClean="0"/>
              <a:t>timespan</a:t>
            </a:r>
            <a:r>
              <a:rPr lang="zh-CN" altLang="en-US" sz="2000" dirty="0" smtClean="0"/>
              <a:t> 的值。</a:t>
            </a:r>
            <a:endParaRPr lang="en-US" altLang="zh-CN" sz="2000" dirty="0" smtClean="0"/>
          </a:p>
          <a:p>
            <a:pPr>
              <a:lnSpc>
                <a:spcPct val="120000"/>
              </a:lnSpc>
            </a:pPr>
            <a:r>
              <a:rPr lang="zh-CN" altLang="en-US" sz="2000" dirty="0" smtClean="0"/>
              <a:t>这个变体的 </a:t>
            </a:r>
            <a:r>
              <a:rPr lang="en-US" altLang="zh-CN" sz="2000" dirty="0" smtClean="0"/>
              <a:t>window</a:t>
            </a:r>
            <a:r>
              <a:rPr lang="zh-CN" altLang="en-US" sz="2000" dirty="0" smtClean="0"/>
              <a:t> 默认在 </a:t>
            </a:r>
            <a:r>
              <a:rPr lang="en-US" altLang="zh-CN" sz="2000" dirty="0" smtClean="0"/>
              <a:t>computation</a:t>
            </a:r>
            <a:r>
              <a:rPr lang="zh-CN" altLang="en-US" sz="2000" dirty="0" smtClean="0"/>
              <a:t> 调度</a:t>
            </a:r>
            <a:r>
              <a:rPr lang="zh-CN" altLang="en-US" sz="2000" dirty="0"/>
              <a:t>器上执行它的定时器。</a:t>
            </a:r>
            <a:endParaRPr lang="en-US" altLang="zh-CN" sz="2000" dirty="0"/>
          </a:p>
        </p:txBody>
      </p:sp>
      <p:pic>
        <p:nvPicPr>
          <p:cNvPr id="2" name="图片 1"/>
          <p:cNvPicPr>
            <a:picLocks noChangeAspect="1"/>
          </p:cNvPicPr>
          <p:nvPr/>
        </p:nvPicPr>
        <p:blipFill>
          <a:blip r:embed="rId3"/>
          <a:stretch>
            <a:fillRect/>
          </a:stretch>
        </p:blipFill>
        <p:spPr>
          <a:xfrm>
            <a:off x="2675398" y="3375308"/>
            <a:ext cx="6489576" cy="3396888"/>
          </a:xfrm>
          <a:prstGeom prst="rect">
            <a:avLst/>
          </a:prstGeom>
        </p:spPr>
      </p:pic>
    </p:spTree>
    <p:extLst>
      <p:ext uri="{BB962C8B-B14F-4D97-AF65-F5344CB8AC3E}">
        <p14:creationId xmlns:p14="http://schemas.microsoft.com/office/powerpoint/2010/main" val="24784002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2298065"/>
          </a:xfrm>
          <a:prstGeom prst="rect">
            <a:avLst/>
          </a:prstGeom>
          <a:noFill/>
        </p:spPr>
        <p:txBody>
          <a:bodyPr wrap="square" rtlCol="0">
            <a:spAutoFit/>
          </a:bodyPr>
          <a:lstStyle/>
          <a:p>
            <a:pPr>
              <a:lnSpc>
                <a:spcPct val="120000"/>
              </a:lnSpc>
            </a:pPr>
            <a:r>
              <a:rPr lang="en-US" altLang="zh-CN" sz="2000" dirty="0" smtClean="0"/>
              <a:t>window</a:t>
            </a:r>
            <a:r>
              <a:rPr lang="en-US" altLang="zh-CN" sz="2000" dirty="0"/>
              <a:t>(long, TimeUnit, int</a:t>
            </a:r>
            <a:r>
              <a:rPr lang="en-US" altLang="zh-CN" sz="2000" dirty="0" smtClean="0"/>
              <a:t>)</a:t>
            </a:r>
            <a:r>
              <a:rPr lang="zh-CN" altLang="en-US" sz="2000" dirty="0" smtClean="0"/>
              <a:t>、</a:t>
            </a:r>
            <a:r>
              <a:rPr lang="en-US" altLang="zh-CN" sz="2000" dirty="0" smtClean="0"/>
              <a:t>window(long, TimeUnit, int, Scheduler)</a:t>
            </a:r>
            <a:r>
              <a:rPr lang="zh-CN" altLang="en-US" sz="2000" dirty="0" smtClean="0"/>
              <a:t> 这个变体立即打开它</a:t>
            </a:r>
            <a:r>
              <a:rPr lang="zh-CN" altLang="en-US" sz="2000" dirty="0"/>
              <a:t>的第一个窗口。这个变体</a:t>
            </a:r>
            <a:r>
              <a:rPr lang="zh-CN" altLang="en-US" sz="2000" dirty="0" smtClean="0"/>
              <a:t>是 </a:t>
            </a:r>
            <a:r>
              <a:rPr lang="en-US" altLang="zh-CN" sz="2000" dirty="0" smtClean="0"/>
              <a:t>window</a:t>
            </a:r>
            <a:r>
              <a:rPr lang="en-US" altLang="zh-CN" sz="2000" dirty="0"/>
              <a:t>(count</a:t>
            </a:r>
            <a:r>
              <a:rPr lang="en-US" altLang="zh-CN" sz="2000" dirty="0" smtClean="0"/>
              <a:t>)</a:t>
            </a:r>
            <a:r>
              <a:rPr lang="zh-CN" altLang="en-US" sz="2000" dirty="0" smtClean="0"/>
              <a:t> 和 </a:t>
            </a:r>
            <a:r>
              <a:rPr lang="en-US" altLang="zh-CN" sz="2000" dirty="0" smtClean="0"/>
              <a:t>window</a:t>
            </a:r>
            <a:r>
              <a:rPr lang="en-US" altLang="zh-CN" sz="2000" dirty="0"/>
              <a:t>(timespan, unit[, scheduler]</a:t>
            </a:r>
            <a:r>
              <a:rPr lang="en-US" altLang="zh-CN" sz="2000" dirty="0" smtClean="0"/>
              <a:t>)</a:t>
            </a:r>
            <a:r>
              <a:rPr lang="zh-CN" altLang="en-US" sz="2000" dirty="0" smtClean="0"/>
              <a:t> 的结合</a:t>
            </a:r>
            <a:r>
              <a:rPr lang="zh-CN" altLang="en-US" sz="2000" dirty="0"/>
              <a:t>，每当过</a:t>
            </a:r>
            <a:r>
              <a:rPr lang="zh-CN" altLang="en-US" sz="2000" dirty="0" smtClean="0"/>
              <a:t>了 </a:t>
            </a:r>
            <a:r>
              <a:rPr lang="en-US" altLang="zh-CN" sz="2000" dirty="0" smtClean="0"/>
              <a:t>timespan</a:t>
            </a:r>
            <a:r>
              <a:rPr lang="zh-CN" altLang="en-US" sz="2000" dirty="0" smtClean="0"/>
              <a:t> 的时长</a:t>
            </a:r>
            <a:r>
              <a:rPr lang="zh-CN" altLang="en-US" sz="2000" dirty="0"/>
              <a:t>或者当前窗口收到</a:t>
            </a:r>
            <a:r>
              <a:rPr lang="zh-CN" altLang="en-US" sz="2000" dirty="0" smtClean="0"/>
              <a:t>了 </a:t>
            </a:r>
            <a:r>
              <a:rPr lang="en-US" altLang="zh-CN" sz="2000" dirty="0" smtClean="0"/>
              <a:t>count</a:t>
            </a:r>
            <a:r>
              <a:rPr lang="zh-CN" altLang="en-US" sz="2000" dirty="0" smtClean="0"/>
              <a:t> 项数据</a:t>
            </a:r>
            <a:r>
              <a:rPr lang="zh-CN" altLang="en-US" sz="2000" dirty="0"/>
              <a:t>，它就关闭当前窗口并打开另一个。如果从</a:t>
            </a:r>
            <a:r>
              <a:rPr lang="zh-CN" altLang="en-US" sz="2000" dirty="0" smtClean="0"/>
              <a:t>原始 </a:t>
            </a:r>
            <a:r>
              <a:rPr lang="en-US" altLang="zh-CN" sz="2000" dirty="0" smtClean="0"/>
              <a:t>Observable</a:t>
            </a:r>
            <a:r>
              <a:rPr lang="zh-CN" altLang="en-US" sz="2000" dirty="0" smtClean="0"/>
              <a:t> 收</a:t>
            </a:r>
            <a:r>
              <a:rPr lang="zh-CN" altLang="en-US" sz="2000" dirty="0"/>
              <a:t>到</a:t>
            </a:r>
            <a:r>
              <a:rPr lang="zh-CN" altLang="en-US" sz="2000" dirty="0" smtClean="0"/>
              <a:t>了 </a:t>
            </a:r>
            <a:r>
              <a:rPr lang="en-US" altLang="zh-CN" sz="2000" dirty="0" smtClean="0"/>
              <a:t>onError</a:t>
            </a:r>
            <a:r>
              <a:rPr lang="zh-CN" altLang="en-US" sz="2000" dirty="0" smtClean="0"/>
              <a:t> 或 </a:t>
            </a:r>
            <a:r>
              <a:rPr lang="en-US" altLang="zh-CN" sz="2000" dirty="0" smtClean="0"/>
              <a:t>onCompleted</a:t>
            </a:r>
            <a:r>
              <a:rPr lang="zh-CN" altLang="en-US" sz="2000" dirty="0" smtClean="0"/>
              <a:t> 通知它也会关闭</a:t>
            </a:r>
            <a:r>
              <a:rPr lang="zh-CN" altLang="en-US" sz="2000" dirty="0"/>
              <a:t>当前窗口。</a:t>
            </a:r>
            <a:r>
              <a:rPr lang="zh-CN" altLang="en-US" sz="2000" dirty="0" smtClean="0"/>
              <a:t>这种 </a:t>
            </a:r>
            <a:r>
              <a:rPr lang="en-US" altLang="zh-CN" sz="2000" dirty="0" smtClean="0"/>
              <a:t>window</a:t>
            </a:r>
            <a:r>
              <a:rPr lang="zh-CN" altLang="en-US" sz="2000" dirty="0" smtClean="0"/>
              <a:t> 变体发</a:t>
            </a:r>
            <a:r>
              <a:rPr lang="zh-CN" altLang="en-US" sz="2000" dirty="0"/>
              <a:t>射一系列不重叠的窗口，这些窗口的数据集合与</a:t>
            </a:r>
            <a:r>
              <a:rPr lang="zh-CN" altLang="en-US" sz="2000" dirty="0" smtClean="0"/>
              <a:t>原始 </a:t>
            </a:r>
            <a:r>
              <a:rPr lang="en-US" altLang="zh-CN" sz="2000" dirty="0" smtClean="0"/>
              <a:t>Observable</a:t>
            </a:r>
            <a:r>
              <a:rPr lang="zh-CN" altLang="en-US" sz="2000" dirty="0" smtClean="0"/>
              <a:t> 发射的数据也是一一对应</a:t>
            </a:r>
            <a:r>
              <a:rPr lang="zh-CN" altLang="en-US" sz="2000" dirty="0"/>
              <a:t>的。</a:t>
            </a:r>
            <a:endParaRPr lang="en-US" altLang="zh-CN" sz="2000" dirty="0"/>
          </a:p>
        </p:txBody>
      </p:sp>
      <p:pic>
        <p:nvPicPr>
          <p:cNvPr id="2" name="图片 1"/>
          <p:cNvPicPr>
            <a:picLocks noChangeAspect="1"/>
          </p:cNvPicPr>
          <p:nvPr/>
        </p:nvPicPr>
        <p:blipFill>
          <a:blip r:embed="rId3"/>
          <a:stretch>
            <a:fillRect/>
          </a:stretch>
        </p:blipFill>
        <p:spPr>
          <a:xfrm>
            <a:off x="2834430" y="3290094"/>
            <a:ext cx="6171512" cy="3567906"/>
          </a:xfrm>
          <a:prstGeom prst="rect">
            <a:avLst/>
          </a:prstGeom>
        </p:spPr>
      </p:pic>
    </p:spTree>
    <p:extLst>
      <p:ext uri="{BB962C8B-B14F-4D97-AF65-F5344CB8AC3E}">
        <p14:creationId xmlns:p14="http://schemas.microsoft.com/office/powerpoint/2010/main" val="4389821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smtClean="0"/>
              <a:t>window(long, long, TimeUnit, int, Scheduler)</a:t>
            </a:r>
            <a:r>
              <a:rPr lang="zh-CN" altLang="en-US" sz="2000" dirty="0" smtClean="0"/>
              <a:t> 这个变体是 </a:t>
            </a:r>
            <a:r>
              <a:rPr lang="en-US" altLang="zh-CN" sz="2000" dirty="0" smtClean="0"/>
              <a:t>window(int) </a:t>
            </a:r>
            <a:r>
              <a:rPr lang="zh-CN" altLang="en-US" sz="2000" dirty="0" smtClean="0"/>
              <a:t>和 </a:t>
            </a:r>
            <a:r>
              <a:rPr lang="en-US" altLang="zh-CN" sz="2000" dirty="0" smtClean="0"/>
              <a:t>window(long, long, TimeUnit[,</a:t>
            </a:r>
            <a:r>
              <a:rPr lang="zh-CN" altLang="en-US" sz="2000" dirty="0" smtClean="0"/>
              <a:t> </a:t>
            </a:r>
            <a:r>
              <a:rPr lang="en-US" altLang="zh-CN" sz="2000" dirty="0" smtClean="0"/>
              <a:t>Scheduler]) </a:t>
            </a:r>
            <a:r>
              <a:rPr lang="zh-CN" altLang="en-US" sz="2000" dirty="0" smtClean="0"/>
              <a:t>的结合。</a:t>
            </a:r>
            <a:r>
              <a:rPr lang="zh-CN" altLang="en-US" sz="2000" dirty="0"/>
              <a:t>这个变体立即打开它的第一个窗口。随后每当过了 </a:t>
            </a:r>
            <a:r>
              <a:rPr lang="en-US" altLang="zh-CN" sz="2000" dirty="0"/>
              <a:t>timeshift</a:t>
            </a:r>
            <a:r>
              <a:rPr lang="zh-CN" altLang="en-US" sz="2000" dirty="0"/>
              <a:t> 的时长就打开一个新窗口（时间单位是 </a:t>
            </a:r>
            <a:r>
              <a:rPr lang="en-US" altLang="zh-CN" sz="2000" dirty="0"/>
              <a:t>unit</a:t>
            </a:r>
            <a:r>
              <a:rPr lang="zh-CN" altLang="en-US" sz="2000" dirty="0"/>
              <a:t>，可选在调度器 </a:t>
            </a:r>
            <a:r>
              <a:rPr lang="en-US" altLang="zh-CN" sz="2000" dirty="0"/>
              <a:t>scheduler</a:t>
            </a:r>
            <a:r>
              <a:rPr lang="zh-CN" altLang="en-US" sz="2000" dirty="0"/>
              <a:t> 上执行），当窗口打开的时长达到 </a:t>
            </a:r>
            <a:r>
              <a:rPr lang="en-US" altLang="zh-CN" sz="2000" dirty="0" smtClean="0"/>
              <a:t>timespan</a:t>
            </a:r>
            <a:r>
              <a:rPr lang="zh-CN" altLang="en-US" sz="2000" dirty="0" smtClean="0"/>
              <a:t> 或发射的数据达到 </a:t>
            </a:r>
            <a:r>
              <a:rPr lang="en-US" altLang="zh-CN" sz="2000" dirty="0" smtClean="0"/>
              <a:t>count</a:t>
            </a:r>
            <a:r>
              <a:rPr lang="zh-CN" altLang="en-US" sz="2000" dirty="0" smtClean="0"/>
              <a:t> 项，</a:t>
            </a:r>
            <a:r>
              <a:rPr lang="zh-CN" altLang="en-US" sz="2000" dirty="0"/>
              <a:t>它就关闭当前打开的窗口。</a:t>
            </a:r>
            <a:endParaRPr lang="en-US" altLang="zh-CN" sz="2000" dirty="0"/>
          </a:p>
        </p:txBody>
      </p:sp>
      <p:pic>
        <p:nvPicPr>
          <p:cNvPr id="2" name="图片 1"/>
          <p:cNvPicPr>
            <a:picLocks noChangeAspect="1"/>
          </p:cNvPicPr>
          <p:nvPr/>
        </p:nvPicPr>
        <p:blipFill>
          <a:blip r:embed="rId3"/>
          <a:stretch>
            <a:fillRect/>
          </a:stretch>
        </p:blipFill>
        <p:spPr>
          <a:xfrm>
            <a:off x="2060555" y="2636644"/>
            <a:ext cx="7719262" cy="4040551"/>
          </a:xfrm>
          <a:prstGeom prst="rect">
            <a:avLst/>
          </a:prstGeom>
        </p:spPr>
      </p:pic>
    </p:spTree>
    <p:extLst>
      <p:ext uri="{BB962C8B-B14F-4D97-AF65-F5344CB8AC3E}">
        <p14:creationId xmlns:p14="http://schemas.microsoft.com/office/powerpoint/2010/main" val="1538777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8" name="文本框 7"/>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a:latin typeface="+mn-ea"/>
              </a:rPr>
              <a:t>buffer(count,</a:t>
            </a:r>
            <a:r>
              <a:rPr lang="en-US" altLang="zh-CN" sz="2200" dirty="0" smtClean="0">
                <a:latin typeface="+mn-ea"/>
              </a:rPr>
              <a:t>  skip)</a:t>
            </a:r>
            <a:r>
              <a:rPr lang="zh-CN" altLang="en-US" sz="2200" dirty="0" smtClean="0">
                <a:latin typeface="+mn-ea"/>
              </a:rPr>
              <a:t>：从原始 </a:t>
            </a:r>
            <a:r>
              <a:rPr lang="en-US" altLang="zh-CN" sz="2200" dirty="0" smtClean="0">
                <a:latin typeface="+mn-ea"/>
              </a:rPr>
              <a:t>Observable</a:t>
            </a:r>
            <a:r>
              <a:rPr lang="zh-CN" altLang="en-US" sz="2200" dirty="0" smtClean="0">
                <a:latin typeface="+mn-ea"/>
              </a:rPr>
              <a:t> 的第一项数据开始创</a:t>
            </a:r>
            <a:r>
              <a:rPr lang="zh-CN" altLang="en-US" sz="2200" dirty="0">
                <a:latin typeface="+mn-ea"/>
              </a:rPr>
              <a:t>建新的缓存，此后每当收</a:t>
            </a:r>
            <a:r>
              <a:rPr lang="zh-CN" altLang="en-US" sz="2200" dirty="0" smtClean="0">
                <a:latin typeface="+mn-ea"/>
              </a:rPr>
              <a:t>到 </a:t>
            </a:r>
            <a:r>
              <a:rPr lang="en-US" altLang="zh-CN" sz="2200" dirty="0" smtClean="0">
                <a:latin typeface="+mn-ea"/>
              </a:rPr>
              <a:t>skip</a:t>
            </a:r>
            <a:r>
              <a:rPr lang="zh-CN" altLang="en-US" sz="2200" dirty="0" smtClean="0">
                <a:latin typeface="+mn-ea"/>
              </a:rPr>
              <a:t> 项数据</a:t>
            </a:r>
            <a:r>
              <a:rPr lang="zh-CN" altLang="en-US" sz="2200" dirty="0">
                <a:latin typeface="+mn-ea"/>
              </a:rPr>
              <a:t>，</a:t>
            </a:r>
            <a:r>
              <a:rPr lang="zh-CN" altLang="en-US" sz="2200" dirty="0" smtClean="0">
                <a:latin typeface="+mn-ea"/>
              </a:rPr>
              <a:t>用 </a:t>
            </a:r>
            <a:r>
              <a:rPr lang="en-US" altLang="zh-CN" sz="2200" dirty="0" smtClean="0">
                <a:latin typeface="+mn-ea"/>
              </a:rPr>
              <a:t>count</a:t>
            </a:r>
            <a:r>
              <a:rPr lang="zh-CN" altLang="en-US" sz="2200" dirty="0" smtClean="0">
                <a:latin typeface="+mn-ea"/>
              </a:rPr>
              <a:t> 项数据填充缓存</a:t>
            </a:r>
            <a:r>
              <a:rPr lang="zh-CN" altLang="en-US" sz="2200" dirty="0">
                <a:latin typeface="+mn-ea"/>
              </a:rPr>
              <a:t>：开头的一项和后续</a:t>
            </a:r>
            <a:r>
              <a:rPr lang="zh-CN" altLang="en-US" sz="2200" dirty="0" smtClean="0">
                <a:latin typeface="+mn-ea"/>
              </a:rPr>
              <a:t>的 </a:t>
            </a:r>
            <a:r>
              <a:rPr lang="en-US" altLang="zh-CN" sz="2200" dirty="0" smtClean="0">
                <a:latin typeface="+mn-ea"/>
              </a:rPr>
              <a:t>count</a:t>
            </a:r>
            <a:r>
              <a:rPr lang="en-US" altLang="zh-CN" sz="2200" dirty="0">
                <a:latin typeface="+mn-ea"/>
              </a:rPr>
              <a:t>-</a:t>
            </a:r>
            <a:r>
              <a:rPr lang="en-US" altLang="zh-CN" sz="2200" dirty="0" smtClean="0">
                <a:latin typeface="+mn-ea"/>
              </a:rPr>
              <a:t>1</a:t>
            </a:r>
            <a:r>
              <a:rPr lang="zh-CN" altLang="en-US" sz="2200" dirty="0" smtClean="0">
                <a:latin typeface="+mn-ea"/>
              </a:rPr>
              <a:t> 项</a:t>
            </a:r>
            <a:r>
              <a:rPr lang="zh-CN" altLang="en-US" sz="2200" dirty="0">
                <a:latin typeface="+mn-ea"/>
              </a:rPr>
              <a:t>，它以列表</a:t>
            </a:r>
            <a:r>
              <a:rPr lang="en-US" altLang="zh-CN" sz="2200" dirty="0">
                <a:latin typeface="+mn-ea"/>
              </a:rPr>
              <a:t>(List)</a:t>
            </a:r>
            <a:r>
              <a:rPr lang="zh-CN" altLang="en-US" sz="2200" dirty="0">
                <a:latin typeface="+mn-ea"/>
              </a:rPr>
              <a:t>的形式发射缓存，</a:t>
            </a:r>
            <a:r>
              <a:rPr lang="zh-CN" altLang="en-US" sz="2200" dirty="0" smtClean="0">
                <a:latin typeface="+mn-ea"/>
              </a:rPr>
              <a:t>取决于 </a:t>
            </a:r>
            <a:r>
              <a:rPr lang="en-US" altLang="zh-CN" sz="2200" dirty="0" smtClean="0">
                <a:latin typeface="+mn-ea"/>
              </a:rPr>
              <a:t>count</a:t>
            </a:r>
            <a:r>
              <a:rPr lang="zh-CN" altLang="en-US" sz="2200" dirty="0" smtClean="0">
                <a:latin typeface="+mn-ea"/>
              </a:rPr>
              <a:t> 和 </a:t>
            </a:r>
            <a:r>
              <a:rPr lang="en-US" altLang="zh-CN" sz="2200" dirty="0" smtClean="0">
                <a:latin typeface="+mn-ea"/>
              </a:rPr>
              <a:t>skip</a:t>
            </a:r>
            <a:r>
              <a:rPr lang="zh-CN" altLang="en-US" sz="2200" dirty="0" smtClean="0">
                <a:latin typeface="+mn-ea"/>
              </a:rPr>
              <a:t> 的值</a:t>
            </a:r>
            <a:r>
              <a:rPr lang="zh-CN" altLang="en-US" sz="2200" dirty="0">
                <a:latin typeface="+mn-ea"/>
              </a:rPr>
              <a:t>，这些缓存可能会有重叠部分（</a:t>
            </a:r>
            <a:r>
              <a:rPr lang="zh-CN" altLang="en-US" sz="2200" dirty="0" smtClean="0">
                <a:latin typeface="+mn-ea"/>
              </a:rPr>
              <a:t>比如 </a:t>
            </a:r>
            <a:r>
              <a:rPr lang="en-US" altLang="zh-CN" sz="2200" dirty="0" smtClean="0">
                <a:latin typeface="+mn-ea"/>
              </a:rPr>
              <a:t>skip </a:t>
            </a:r>
            <a:r>
              <a:rPr lang="en-US" altLang="zh-CN" sz="2200" dirty="0">
                <a:latin typeface="+mn-ea"/>
              </a:rPr>
              <a:t>&lt; </a:t>
            </a:r>
            <a:r>
              <a:rPr lang="en-US" altLang="zh-CN" sz="2200" dirty="0" smtClean="0">
                <a:latin typeface="+mn-ea"/>
              </a:rPr>
              <a:t>count</a:t>
            </a:r>
            <a:r>
              <a:rPr lang="zh-CN" altLang="en-US" sz="2200" dirty="0" smtClean="0">
                <a:latin typeface="+mn-ea"/>
              </a:rPr>
              <a:t> 时</a:t>
            </a:r>
            <a:r>
              <a:rPr lang="zh-CN" altLang="en-US" sz="2200" dirty="0">
                <a:latin typeface="+mn-ea"/>
              </a:rPr>
              <a:t>），也可能会有间隙（</a:t>
            </a:r>
            <a:r>
              <a:rPr lang="zh-CN" altLang="en-US" sz="2200" dirty="0" smtClean="0">
                <a:latin typeface="+mn-ea"/>
              </a:rPr>
              <a:t>比如 </a:t>
            </a:r>
            <a:r>
              <a:rPr lang="en-US" altLang="zh-CN" sz="2200" dirty="0" smtClean="0">
                <a:latin typeface="+mn-ea"/>
              </a:rPr>
              <a:t>skip </a:t>
            </a:r>
            <a:r>
              <a:rPr lang="en-US" altLang="zh-CN" sz="2200" dirty="0">
                <a:latin typeface="+mn-ea"/>
              </a:rPr>
              <a:t>&gt; </a:t>
            </a:r>
            <a:r>
              <a:rPr lang="en-US" altLang="zh-CN" sz="2200" dirty="0" smtClean="0">
                <a:latin typeface="+mn-ea"/>
              </a:rPr>
              <a:t>count</a:t>
            </a:r>
            <a:r>
              <a:rPr lang="zh-CN" altLang="en-US" sz="2200" dirty="0" smtClean="0">
                <a:latin typeface="+mn-ea"/>
              </a:rPr>
              <a:t> 时</a:t>
            </a:r>
            <a:r>
              <a:rPr lang="zh-CN" altLang="en-US" sz="2200" dirty="0">
                <a:latin typeface="+mn-ea"/>
              </a:rPr>
              <a:t>）</a:t>
            </a:r>
          </a:p>
        </p:txBody>
      </p: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pic>
        <p:nvPicPr>
          <p:cNvPr id="4" name="图片 3"/>
          <p:cNvPicPr>
            <a:picLocks noChangeAspect="1"/>
          </p:cNvPicPr>
          <p:nvPr/>
        </p:nvPicPr>
        <p:blipFill>
          <a:blip r:embed="rId2"/>
          <a:stretch>
            <a:fillRect/>
          </a:stretch>
        </p:blipFill>
        <p:spPr>
          <a:xfrm>
            <a:off x="1828008" y="2976689"/>
            <a:ext cx="7500174" cy="3750087"/>
          </a:xfrm>
          <a:prstGeom prst="rect">
            <a:avLst/>
          </a:prstGeom>
        </p:spPr>
      </p:pic>
    </p:spTree>
    <p:extLst>
      <p:ext uri="{BB962C8B-B14F-4D97-AF65-F5344CB8AC3E}">
        <p14:creationId xmlns:p14="http://schemas.microsoft.com/office/powerpoint/2010/main" val="1140389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10803230" cy="1559401"/>
          </a:xfrm>
          <a:prstGeom prst="rect">
            <a:avLst/>
          </a:prstGeom>
          <a:noFill/>
        </p:spPr>
        <p:txBody>
          <a:bodyPr wrap="square" rtlCol="0">
            <a:spAutoFit/>
          </a:bodyPr>
          <a:lstStyle/>
          <a:p>
            <a:pPr>
              <a:lnSpc>
                <a:spcPct val="120000"/>
              </a:lnSpc>
            </a:pPr>
            <a:r>
              <a:rPr lang="en-US" altLang="zh-CN" sz="2000" dirty="0" smtClean="0"/>
              <a:t>window(Observable)</a:t>
            </a:r>
            <a:r>
              <a:rPr lang="zh-CN" altLang="en-US" sz="2000" dirty="0"/>
              <a:t>这个变体会立即打开它的第一个窗口。每当它观察到</a:t>
            </a:r>
            <a:r>
              <a:rPr lang="en-US" altLang="zh-CN" sz="2000" dirty="0"/>
              <a:t>closingSelector</a:t>
            </a:r>
            <a:r>
              <a:rPr lang="zh-CN" altLang="en-US" sz="2000" dirty="0"/>
              <a:t>返回的</a:t>
            </a:r>
            <a:r>
              <a:rPr lang="en-US" altLang="zh-CN" sz="2000" dirty="0"/>
              <a:t>Observable</a:t>
            </a:r>
            <a:r>
              <a:rPr lang="zh-CN" altLang="en-US" sz="2000" dirty="0"/>
              <a:t>发射了一个对象时，它就关闭当前打开的窗口并立即打开一个新窗口。用这个方法，这种</a:t>
            </a:r>
            <a:r>
              <a:rPr lang="en-US" altLang="zh-CN" sz="2000" dirty="0"/>
              <a:t>window</a:t>
            </a:r>
            <a:r>
              <a:rPr lang="zh-CN" altLang="en-US" sz="2000" dirty="0"/>
              <a:t>变体发射一系列不重叠的窗口，这些窗口的数据集合与原始</a:t>
            </a:r>
            <a:r>
              <a:rPr lang="en-US" altLang="zh-CN" sz="2000" dirty="0"/>
              <a:t>Observable</a:t>
            </a:r>
            <a:r>
              <a:rPr lang="zh-CN" altLang="en-US" sz="2000" dirty="0"/>
              <a:t>发射的数据是一一对应的。</a:t>
            </a:r>
            <a:endParaRPr lang="en-US" altLang="zh-CN" sz="2000" dirty="0"/>
          </a:p>
        </p:txBody>
      </p:sp>
      <p:pic>
        <p:nvPicPr>
          <p:cNvPr id="2" name="图片 1"/>
          <p:cNvPicPr>
            <a:picLocks noChangeAspect="1"/>
          </p:cNvPicPr>
          <p:nvPr/>
        </p:nvPicPr>
        <p:blipFill>
          <a:blip r:embed="rId3"/>
          <a:stretch>
            <a:fillRect/>
          </a:stretch>
        </p:blipFill>
        <p:spPr>
          <a:xfrm>
            <a:off x="3050453" y="2598241"/>
            <a:ext cx="5739465" cy="4259759"/>
          </a:xfrm>
          <a:prstGeom prst="rect">
            <a:avLst/>
          </a:prstGeom>
        </p:spPr>
      </p:pic>
    </p:spTree>
    <p:extLst>
      <p:ext uri="{BB962C8B-B14F-4D97-AF65-F5344CB8AC3E}">
        <p14:creationId xmlns:p14="http://schemas.microsoft.com/office/powerpoint/2010/main" val="23271305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449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window</a:t>
            </a:r>
          </a:p>
        </p:txBody>
      </p:sp>
      <p:sp>
        <p:nvSpPr>
          <p:cNvPr id="9" name="文本框 8"/>
          <p:cNvSpPr txBox="1"/>
          <p:nvPr/>
        </p:nvSpPr>
        <p:spPr>
          <a:xfrm>
            <a:off x="662514" y="1077243"/>
            <a:ext cx="4926540" cy="5252719"/>
          </a:xfrm>
          <a:prstGeom prst="rect">
            <a:avLst/>
          </a:prstGeom>
          <a:noFill/>
        </p:spPr>
        <p:txBody>
          <a:bodyPr wrap="square" rtlCol="0">
            <a:spAutoFit/>
          </a:bodyPr>
          <a:lstStyle/>
          <a:p>
            <a:pPr>
              <a:lnSpc>
                <a:spcPct val="120000"/>
              </a:lnSpc>
            </a:pPr>
            <a:r>
              <a:rPr lang="en-US" altLang="zh-CN" sz="2000" dirty="0" smtClean="0"/>
              <a:t>window</a:t>
            </a:r>
            <a:r>
              <a:rPr lang="en-US" altLang="zh-CN" sz="2000" dirty="0"/>
              <a:t>(</a:t>
            </a:r>
            <a:r>
              <a:rPr lang="en-US" altLang="zh-CN" sz="2000" dirty="0" smtClean="0"/>
              <a:t>Observable, Func1)</a:t>
            </a:r>
            <a:r>
              <a:rPr lang="zh-CN" altLang="en-US" sz="2000" dirty="0" smtClean="0"/>
              <a:t> 无论何时</a:t>
            </a:r>
            <a:r>
              <a:rPr lang="zh-CN" altLang="en-US" sz="2000" dirty="0"/>
              <a:t>，只</a:t>
            </a:r>
            <a:r>
              <a:rPr lang="zh-CN" altLang="en-US" sz="2000" dirty="0" smtClean="0"/>
              <a:t>要 </a:t>
            </a:r>
            <a:r>
              <a:rPr lang="en-US" altLang="zh-CN" sz="2000" dirty="0" smtClean="0"/>
              <a:t>window</a:t>
            </a:r>
            <a:r>
              <a:rPr lang="zh-CN" altLang="en-US" sz="2000" dirty="0" smtClean="0"/>
              <a:t> 观察到 </a:t>
            </a:r>
            <a:r>
              <a:rPr lang="en-US" altLang="zh-CN" sz="2000" dirty="0" smtClean="0"/>
              <a:t>windowOpenings</a:t>
            </a:r>
            <a:r>
              <a:rPr lang="zh-CN" altLang="en-US" sz="2000" dirty="0" smtClean="0"/>
              <a:t> 这个 </a:t>
            </a:r>
            <a:r>
              <a:rPr lang="en-US" altLang="zh-CN" sz="2000" dirty="0" smtClean="0"/>
              <a:t>Observable</a:t>
            </a:r>
            <a:r>
              <a:rPr lang="zh-CN" altLang="en-US" sz="2000" dirty="0" smtClean="0"/>
              <a:t> 发射了一个 </a:t>
            </a:r>
            <a:r>
              <a:rPr lang="en-US" altLang="zh-CN" sz="2000" dirty="0" smtClean="0"/>
              <a:t>Opening</a:t>
            </a:r>
            <a:r>
              <a:rPr lang="zh-CN" altLang="en-US" sz="2000" dirty="0" smtClean="0"/>
              <a:t> 对</a:t>
            </a:r>
            <a:r>
              <a:rPr lang="zh-CN" altLang="en-US" sz="2000" dirty="0"/>
              <a:t>象，它就打开一个窗口，并且同时调</a:t>
            </a:r>
            <a:r>
              <a:rPr lang="zh-CN" altLang="en-US" sz="2000" dirty="0" smtClean="0"/>
              <a:t>用 </a:t>
            </a:r>
            <a:r>
              <a:rPr lang="en-US" altLang="zh-CN" sz="2000" dirty="0" smtClean="0"/>
              <a:t>closingSelector</a:t>
            </a:r>
            <a:r>
              <a:rPr lang="zh-CN" altLang="en-US" sz="2000" dirty="0" smtClean="0"/>
              <a:t> 生成一个与那个窗口关联的关闭 </a:t>
            </a:r>
            <a:r>
              <a:rPr lang="en-US" altLang="zh-CN" sz="2000" dirty="0" smtClean="0"/>
              <a:t>(</a:t>
            </a:r>
            <a:r>
              <a:rPr lang="en-US" altLang="zh-CN" sz="2000" dirty="0"/>
              <a:t>closing)Observable</a:t>
            </a:r>
            <a:r>
              <a:rPr lang="zh-CN" altLang="en-US" sz="2000" dirty="0"/>
              <a:t>。</a:t>
            </a:r>
            <a:r>
              <a:rPr lang="zh-CN" altLang="en-US" sz="2000" dirty="0" smtClean="0"/>
              <a:t>当这个关闭 </a:t>
            </a:r>
            <a:r>
              <a:rPr lang="en-US" altLang="zh-CN" sz="2000" dirty="0" smtClean="0"/>
              <a:t>(</a:t>
            </a:r>
            <a:r>
              <a:rPr lang="en-US" altLang="zh-CN" sz="2000" dirty="0"/>
              <a:t>closing)</a:t>
            </a:r>
            <a:r>
              <a:rPr lang="en-US" altLang="zh-CN" sz="2000" dirty="0" smtClean="0"/>
              <a:t>Observable</a:t>
            </a:r>
            <a:r>
              <a:rPr lang="zh-CN" altLang="en-US" sz="2000" dirty="0" smtClean="0"/>
              <a:t> 发射了一个对象时</a:t>
            </a:r>
            <a:r>
              <a:rPr lang="zh-CN" altLang="en-US" sz="2000" dirty="0"/>
              <a:t>，</a:t>
            </a:r>
            <a:r>
              <a:rPr lang="en-US" altLang="zh-CN" sz="2000" dirty="0" smtClean="0"/>
              <a:t>window</a:t>
            </a:r>
            <a:r>
              <a:rPr lang="zh-CN" altLang="en-US" sz="2000" dirty="0" smtClean="0"/>
              <a:t> 操作符就会关闭那个窗</a:t>
            </a:r>
            <a:r>
              <a:rPr lang="zh-CN" altLang="en-US" sz="2000" dirty="0"/>
              <a:t>口。对这个变体来说，由于当前窗口的关闭和新窗口的打开是由单</a:t>
            </a:r>
            <a:r>
              <a:rPr lang="zh-CN" altLang="en-US" sz="2000" dirty="0" smtClean="0"/>
              <a:t>独的 </a:t>
            </a:r>
            <a:r>
              <a:rPr lang="en-US" altLang="zh-CN" sz="2000" dirty="0" smtClean="0"/>
              <a:t>Observable</a:t>
            </a:r>
            <a:r>
              <a:rPr lang="zh-CN" altLang="en-US" sz="2000" dirty="0" smtClean="0"/>
              <a:t> 管理的</a:t>
            </a:r>
            <a:r>
              <a:rPr lang="zh-CN" altLang="en-US" sz="2000" dirty="0"/>
              <a:t>，它创建的窗口可能会存在重叠（重复某些来</a:t>
            </a:r>
            <a:r>
              <a:rPr lang="zh-CN" altLang="en-US" sz="2000" dirty="0" smtClean="0"/>
              <a:t>自原始 </a:t>
            </a:r>
            <a:r>
              <a:rPr lang="en-US" altLang="zh-CN" sz="2000" dirty="0" smtClean="0"/>
              <a:t>Observable</a:t>
            </a:r>
            <a:r>
              <a:rPr lang="zh-CN" altLang="en-US" sz="2000" dirty="0" smtClean="0"/>
              <a:t> 的数据</a:t>
            </a:r>
            <a:r>
              <a:rPr lang="zh-CN" altLang="en-US" sz="2000" dirty="0"/>
              <a:t>）或间隙（丢弃某些来</a:t>
            </a:r>
            <a:r>
              <a:rPr lang="zh-CN" altLang="en-US" sz="2000" dirty="0" smtClean="0"/>
              <a:t>自原始 </a:t>
            </a:r>
            <a:r>
              <a:rPr lang="en-US" altLang="zh-CN" sz="2000" dirty="0" smtClean="0"/>
              <a:t>Observable</a:t>
            </a:r>
            <a:r>
              <a:rPr lang="zh-CN" altLang="en-US" sz="2000" dirty="0" smtClean="0"/>
              <a:t> 的数据</a:t>
            </a:r>
            <a:r>
              <a:rPr lang="zh-CN" altLang="en-US" sz="2000" dirty="0"/>
              <a:t>）。</a:t>
            </a:r>
            <a:endParaRPr lang="en-US" altLang="zh-CN" sz="2000" dirty="0"/>
          </a:p>
        </p:txBody>
      </p:sp>
      <p:pic>
        <p:nvPicPr>
          <p:cNvPr id="2" name="图片 1"/>
          <p:cNvPicPr>
            <a:picLocks noChangeAspect="1"/>
          </p:cNvPicPr>
          <p:nvPr/>
        </p:nvPicPr>
        <p:blipFill>
          <a:blip r:embed="rId3"/>
          <a:stretch>
            <a:fillRect/>
          </a:stretch>
        </p:blipFill>
        <p:spPr>
          <a:xfrm>
            <a:off x="5825609" y="1095726"/>
            <a:ext cx="6090746" cy="5234235"/>
          </a:xfrm>
          <a:prstGeom prst="rect">
            <a:avLst/>
          </a:prstGeom>
        </p:spPr>
      </p:pic>
    </p:spTree>
    <p:extLst>
      <p:ext uri="{BB962C8B-B14F-4D97-AF65-F5344CB8AC3E}">
        <p14:creationId xmlns:p14="http://schemas.microsoft.com/office/powerpoint/2010/main" val="10682578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89623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withLatestFrom </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a:t>withLatestFrom </a:t>
            </a:r>
            <a:r>
              <a:rPr lang="zh-CN" altLang="en-US" sz="2000" dirty="0"/>
              <a:t>操作符类似于 </a:t>
            </a:r>
            <a:r>
              <a:rPr lang="en-US" altLang="zh-CN" sz="2000" dirty="0"/>
              <a:t>combineLatest</a:t>
            </a:r>
            <a:r>
              <a:rPr lang="zh-CN" altLang="en-US" sz="2000" dirty="0"/>
              <a:t>，但是只在单个原始 </a:t>
            </a:r>
            <a:r>
              <a:rPr lang="en-US" altLang="zh-CN" sz="2000" dirty="0"/>
              <a:t>Observable </a:t>
            </a:r>
            <a:r>
              <a:rPr lang="zh-CN" altLang="en-US" sz="2000" dirty="0"/>
              <a:t>发射了一条数据时才发射数据。目前还是 </a:t>
            </a:r>
            <a:r>
              <a:rPr lang="en-US" altLang="zh-CN" sz="2000" dirty="0"/>
              <a:t>Experimental </a:t>
            </a:r>
            <a:r>
              <a:rPr lang="zh-CN" altLang="en-US" sz="2000" dirty="0"/>
              <a:t>版本。</a:t>
            </a:r>
            <a:endParaRPr lang="en-US" altLang="zh-CN" sz="2000" dirty="0"/>
          </a:p>
        </p:txBody>
      </p:sp>
    </p:spTree>
    <p:extLst>
      <p:ext uri="{BB962C8B-B14F-4D97-AF65-F5344CB8AC3E}">
        <p14:creationId xmlns:p14="http://schemas.microsoft.com/office/powerpoint/2010/main" val="2313093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84301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a:t>
            </a:r>
          </a:p>
        </p:txBody>
      </p:sp>
      <p:sp>
        <p:nvSpPr>
          <p:cNvPr id="9" name="文本框 8"/>
          <p:cNvSpPr txBox="1"/>
          <p:nvPr/>
        </p:nvSpPr>
        <p:spPr>
          <a:xfrm>
            <a:off x="662514" y="1077243"/>
            <a:ext cx="10803230" cy="2667397"/>
          </a:xfrm>
          <a:prstGeom prst="rect">
            <a:avLst/>
          </a:prstGeom>
          <a:noFill/>
        </p:spPr>
        <p:txBody>
          <a:bodyPr wrap="square" rtlCol="0">
            <a:spAutoFit/>
          </a:bodyPr>
          <a:lstStyle/>
          <a:p>
            <a:pPr>
              <a:lnSpc>
                <a:spcPct val="120000"/>
              </a:lnSpc>
            </a:pPr>
            <a:r>
              <a:rPr lang="en-US" altLang="zh-CN" sz="2000" dirty="0"/>
              <a:t>zip </a:t>
            </a:r>
            <a:r>
              <a:rPr lang="zh-CN" altLang="en-US" sz="2000" dirty="0"/>
              <a:t>操作符返回一个 </a:t>
            </a:r>
            <a:r>
              <a:rPr lang="en-US" altLang="zh-CN" sz="2000" dirty="0"/>
              <a:t>Obversable</a:t>
            </a:r>
            <a:r>
              <a:rPr lang="zh-CN" altLang="en-US" sz="2000" dirty="0"/>
              <a:t>，它使用这个函数按顺序结合两个或多个 </a:t>
            </a:r>
            <a:r>
              <a:rPr lang="en-US" altLang="zh-CN" sz="2000" dirty="0"/>
              <a:t>Observables </a:t>
            </a:r>
            <a:r>
              <a:rPr lang="zh-CN" altLang="en-US" sz="2000" dirty="0"/>
              <a:t>发射的数据项，然后它发射这个函数返回的结果</a:t>
            </a:r>
            <a:r>
              <a:rPr lang="zh-CN" altLang="en-US" sz="2000" dirty="0" smtClean="0"/>
              <a:t>。它按照严</a:t>
            </a:r>
            <a:r>
              <a:rPr lang="zh-CN" altLang="en-US" sz="2000" dirty="0"/>
              <a:t>格的顺序应用这个函数。它只发射与发射数据项最少的那个 </a:t>
            </a:r>
            <a:r>
              <a:rPr lang="en-US" altLang="zh-CN" sz="2000" dirty="0"/>
              <a:t>Observable </a:t>
            </a:r>
            <a:r>
              <a:rPr lang="zh-CN" altLang="en-US" sz="2000" dirty="0"/>
              <a:t>一样多的数据</a:t>
            </a:r>
            <a:r>
              <a:rPr lang="zh-CN" altLang="en-US" sz="2000" dirty="0" smtClean="0"/>
              <a:t>。</a:t>
            </a:r>
            <a:endParaRPr lang="en-US" altLang="zh-CN" sz="2000" dirty="0"/>
          </a:p>
          <a:p>
            <a:pPr marL="342900" indent="-342900">
              <a:lnSpc>
                <a:spcPct val="120000"/>
              </a:lnSpc>
              <a:buFont typeface="Wingdings" charset="0"/>
              <a:buChar char=""/>
            </a:pPr>
            <a:r>
              <a:rPr lang="en-US" altLang="zh-CN" sz="2000" dirty="0" smtClean="0"/>
              <a:t>zip(Iterable, FuncN)</a:t>
            </a:r>
            <a:endParaRPr lang="en-US" altLang="zh-CN" sz="2000" dirty="0"/>
          </a:p>
          <a:p>
            <a:pPr marL="342900" indent="-342900">
              <a:lnSpc>
                <a:spcPct val="120000"/>
              </a:lnSpc>
              <a:buFont typeface="Wingdings" charset="0"/>
              <a:buChar char=""/>
            </a:pPr>
            <a:r>
              <a:rPr lang="en-US" altLang="zh-CN" sz="2000" dirty="0" smtClean="0"/>
              <a:t>zip(Observable[], FuncN)</a:t>
            </a:r>
            <a:r>
              <a:rPr lang="zh-CN" altLang="en-US" sz="2000" dirty="0" smtClean="0"/>
              <a:t>，</a:t>
            </a:r>
            <a:r>
              <a:rPr lang="en-US" altLang="zh-CN" sz="2000" dirty="0" smtClean="0"/>
              <a:t>Experimental</a:t>
            </a:r>
            <a:endParaRPr lang="en-US" altLang="zh-CN" sz="2000" dirty="0"/>
          </a:p>
          <a:p>
            <a:pPr marL="342900" indent="-342900">
              <a:lnSpc>
                <a:spcPct val="120000"/>
              </a:lnSpc>
              <a:buFont typeface="Wingdings" charset="0"/>
              <a:buChar char=""/>
            </a:pPr>
            <a:r>
              <a:rPr lang="en-US" altLang="zh-CN" sz="2000" dirty="0" smtClean="0"/>
              <a:t>zip(Observable, FuncN)</a:t>
            </a:r>
            <a:endParaRPr lang="en-US" altLang="zh-CN" sz="2000" dirty="0"/>
          </a:p>
          <a:p>
            <a:pPr marL="342900" indent="-342900">
              <a:lnSpc>
                <a:spcPct val="120000"/>
              </a:lnSpc>
              <a:buFont typeface="Wingdings" charset="0"/>
              <a:buChar char=""/>
            </a:pPr>
            <a:r>
              <a:rPr lang="en-US" altLang="zh-CN" sz="2000" dirty="0" smtClean="0"/>
              <a:t>zip(Observable o1, Observable o2,..., Observable o9, Func1~9)</a:t>
            </a:r>
            <a:endParaRPr lang="en-US" altLang="zh-CN" sz="2000" dirty="0"/>
          </a:p>
        </p:txBody>
      </p:sp>
    </p:spTree>
    <p:extLst>
      <p:ext uri="{BB962C8B-B14F-4D97-AF65-F5344CB8AC3E}">
        <p14:creationId xmlns:p14="http://schemas.microsoft.com/office/powerpoint/2010/main" val="26746468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84301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zip(Iterable, FuncN)</a:t>
            </a:r>
            <a:r>
              <a:rPr lang="zh-CN" altLang="en-US" sz="2000" dirty="0"/>
              <a:t> </a:t>
            </a:r>
            <a:r>
              <a:rPr lang="zh-CN" altLang="en-US" sz="2000" dirty="0" smtClean="0"/>
              <a:t>把队列里的</a:t>
            </a:r>
            <a:r>
              <a:rPr lang="en-US" altLang="zh-CN" sz="2000" dirty="0" smtClean="0"/>
              <a:t> Observable</a:t>
            </a:r>
            <a:r>
              <a:rPr lang="zh-CN" altLang="en-US" sz="2000" dirty="0" smtClean="0"/>
              <a:t> 所发射的数据结合起来。</a:t>
            </a:r>
            <a:endParaRPr lang="en-US" altLang="zh-CN" sz="2000" dirty="0"/>
          </a:p>
        </p:txBody>
      </p:sp>
      <p:pic>
        <p:nvPicPr>
          <p:cNvPr id="2" name="图片 1"/>
          <p:cNvPicPr>
            <a:picLocks noChangeAspect="1"/>
          </p:cNvPicPr>
          <p:nvPr/>
        </p:nvPicPr>
        <p:blipFill>
          <a:blip r:embed="rId3"/>
          <a:stretch>
            <a:fillRect/>
          </a:stretch>
        </p:blipFill>
        <p:spPr>
          <a:xfrm>
            <a:off x="1574014" y="1506200"/>
            <a:ext cx="9059065" cy="5378820"/>
          </a:xfrm>
          <a:prstGeom prst="rect">
            <a:avLst/>
          </a:prstGeom>
        </p:spPr>
      </p:pic>
    </p:spTree>
    <p:extLst>
      <p:ext uri="{BB962C8B-B14F-4D97-AF65-F5344CB8AC3E}">
        <p14:creationId xmlns:p14="http://schemas.microsoft.com/office/powerpoint/2010/main" val="22174705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84301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zip(Observable[], FuncN)</a:t>
            </a:r>
            <a:r>
              <a:rPr lang="zh-CN" altLang="en-US" sz="2000" dirty="0"/>
              <a:t> </a:t>
            </a:r>
            <a:r>
              <a:rPr lang="zh-CN" altLang="en-US" sz="2000" dirty="0" smtClean="0"/>
              <a:t>目前还处于 </a:t>
            </a:r>
            <a:r>
              <a:rPr lang="en-US" altLang="zh-CN" sz="2000" dirty="0" smtClean="0"/>
              <a:t>Experimental</a:t>
            </a:r>
            <a:r>
              <a:rPr lang="zh-CN" altLang="en-US" sz="2000" dirty="0" smtClean="0"/>
              <a:t> 版本，把一个数组中的 </a:t>
            </a:r>
            <a:r>
              <a:rPr lang="en-US" altLang="zh-CN" sz="2000" dirty="0"/>
              <a:t>Observable</a:t>
            </a:r>
            <a:r>
              <a:rPr lang="zh-CN" altLang="en-US" sz="2000" dirty="0"/>
              <a:t> </a:t>
            </a:r>
            <a:r>
              <a:rPr lang="zh-CN" altLang="en-US" sz="2000" dirty="0" smtClean="0"/>
              <a:t>所发射的数据结合起来。</a:t>
            </a:r>
            <a:endParaRPr lang="en-US" altLang="zh-CN" sz="2000" dirty="0"/>
          </a:p>
        </p:txBody>
      </p:sp>
      <p:pic>
        <p:nvPicPr>
          <p:cNvPr id="7" name="图片 6"/>
          <p:cNvPicPr>
            <a:picLocks noChangeAspect="1"/>
          </p:cNvPicPr>
          <p:nvPr/>
        </p:nvPicPr>
        <p:blipFill>
          <a:blip r:embed="rId3"/>
          <a:stretch>
            <a:fillRect/>
          </a:stretch>
        </p:blipFill>
        <p:spPr>
          <a:xfrm>
            <a:off x="1925298" y="1909839"/>
            <a:ext cx="8356498" cy="4961671"/>
          </a:xfrm>
          <a:prstGeom prst="rect">
            <a:avLst/>
          </a:prstGeom>
        </p:spPr>
      </p:pic>
    </p:spTree>
    <p:extLst>
      <p:ext uri="{BB962C8B-B14F-4D97-AF65-F5344CB8AC3E}">
        <p14:creationId xmlns:p14="http://schemas.microsoft.com/office/powerpoint/2010/main" val="5418407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84301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zip(Observable, FuncN)</a:t>
            </a:r>
            <a:r>
              <a:rPr lang="zh-CN" altLang="en-US" sz="2000" dirty="0" smtClean="0"/>
              <a:t> 把一个嵌套的 </a:t>
            </a:r>
            <a:r>
              <a:rPr lang="en-US" altLang="zh-CN" sz="2000" dirty="0" smtClean="0"/>
              <a:t>Observable</a:t>
            </a:r>
            <a:r>
              <a:rPr lang="zh-CN" altLang="en-US" sz="2000" dirty="0" smtClean="0"/>
              <a:t> 中所有 </a:t>
            </a:r>
            <a:r>
              <a:rPr lang="en-US" altLang="zh-CN" sz="2000" dirty="0" smtClean="0"/>
              <a:t>Observable</a:t>
            </a:r>
            <a:r>
              <a:rPr lang="zh-CN" altLang="en-US" sz="2000" dirty="0" smtClean="0"/>
              <a:t> 所发射的数据结合起来。</a:t>
            </a:r>
            <a:endParaRPr lang="en-US" altLang="zh-CN" sz="2000" dirty="0"/>
          </a:p>
        </p:txBody>
      </p:sp>
      <p:pic>
        <p:nvPicPr>
          <p:cNvPr id="2" name="图片 1"/>
          <p:cNvPicPr>
            <a:picLocks noChangeAspect="1"/>
          </p:cNvPicPr>
          <p:nvPr/>
        </p:nvPicPr>
        <p:blipFill>
          <a:blip r:embed="rId3"/>
          <a:stretch>
            <a:fillRect/>
          </a:stretch>
        </p:blipFill>
        <p:spPr>
          <a:xfrm>
            <a:off x="1715885" y="1783318"/>
            <a:ext cx="8669751" cy="5012200"/>
          </a:xfrm>
          <a:prstGeom prst="rect">
            <a:avLst/>
          </a:prstGeom>
        </p:spPr>
      </p:pic>
    </p:spTree>
    <p:extLst>
      <p:ext uri="{BB962C8B-B14F-4D97-AF65-F5344CB8AC3E}">
        <p14:creationId xmlns:p14="http://schemas.microsoft.com/office/powerpoint/2010/main" val="2831306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84301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zip(Observable o1, Observable o2,…, Observable o9, Func1~9)</a:t>
            </a:r>
            <a:r>
              <a:rPr lang="zh-CN" altLang="en-US" sz="2000" dirty="0"/>
              <a:t> </a:t>
            </a:r>
            <a:r>
              <a:rPr lang="zh-CN" altLang="en-US" sz="2000" dirty="0" smtClean="0"/>
              <a:t>将最多 </a:t>
            </a:r>
            <a:r>
              <a:rPr lang="en-US" altLang="zh-CN" sz="2000" dirty="0" smtClean="0"/>
              <a:t>9</a:t>
            </a:r>
            <a:r>
              <a:rPr lang="zh-CN" altLang="en-US" sz="2000" dirty="0" smtClean="0"/>
              <a:t> 个 </a:t>
            </a:r>
            <a:r>
              <a:rPr lang="en-US" altLang="zh-CN" sz="2000" dirty="0" smtClean="0"/>
              <a:t>Observable</a:t>
            </a:r>
            <a:r>
              <a:rPr lang="zh-CN" altLang="en-US" sz="2000" dirty="0" smtClean="0"/>
              <a:t> 发射的数据结合起来。</a:t>
            </a:r>
            <a:endParaRPr lang="en-US" altLang="zh-CN" sz="2000" dirty="0"/>
          </a:p>
        </p:txBody>
      </p:sp>
      <p:pic>
        <p:nvPicPr>
          <p:cNvPr id="2" name="图片 1"/>
          <p:cNvPicPr>
            <a:picLocks noChangeAspect="1"/>
          </p:cNvPicPr>
          <p:nvPr/>
        </p:nvPicPr>
        <p:blipFill>
          <a:blip r:embed="rId3"/>
          <a:stretch>
            <a:fillRect/>
          </a:stretch>
        </p:blipFill>
        <p:spPr>
          <a:xfrm>
            <a:off x="2104706" y="2022551"/>
            <a:ext cx="7978193" cy="4737052"/>
          </a:xfrm>
          <a:prstGeom prst="rect">
            <a:avLst/>
          </a:prstGeom>
        </p:spPr>
      </p:pic>
    </p:spTree>
    <p:extLst>
      <p:ext uri="{BB962C8B-B14F-4D97-AF65-F5344CB8AC3E}">
        <p14:creationId xmlns:p14="http://schemas.microsoft.com/office/powerpoint/2010/main" val="34272408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0845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zipWith</a:t>
            </a:r>
          </a:p>
        </p:txBody>
      </p:sp>
      <p:sp>
        <p:nvSpPr>
          <p:cNvPr id="9" name="文本框 8"/>
          <p:cNvSpPr txBox="1"/>
          <p:nvPr/>
        </p:nvSpPr>
        <p:spPr>
          <a:xfrm>
            <a:off x="662514" y="1077243"/>
            <a:ext cx="10803230" cy="1190069"/>
          </a:xfrm>
          <a:prstGeom prst="rect">
            <a:avLst/>
          </a:prstGeom>
          <a:noFill/>
        </p:spPr>
        <p:txBody>
          <a:bodyPr wrap="square" rtlCol="0">
            <a:spAutoFit/>
          </a:bodyPr>
          <a:lstStyle/>
          <a:p>
            <a:pPr>
              <a:lnSpc>
                <a:spcPct val="120000"/>
              </a:lnSpc>
            </a:pPr>
            <a:r>
              <a:rPr lang="en-US" altLang="zh-CN" sz="2000" dirty="0"/>
              <a:t>zipWith </a:t>
            </a:r>
            <a:r>
              <a:rPr lang="zh-CN" altLang="en-US" sz="2000" dirty="0"/>
              <a:t>操作符和 </a:t>
            </a:r>
            <a:r>
              <a:rPr lang="en-US" altLang="zh-CN" sz="2000" dirty="0"/>
              <a:t>zip </a:t>
            </a:r>
            <a:r>
              <a:rPr lang="zh-CN" altLang="en-US" sz="2000" dirty="0"/>
              <a:t>类似，但是 </a:t>
            </a:r>
            <a:r>
              <a:rPr lang="en-US" altLang="zh-CN" sz="2000" dirty="0"/>
              <a:t>zipWith </a:t>
            </a:r>
            <a:r>
              <a:rPr lang="zh-CN" altLang="en-US" sz="2000" dirty="0"/>
              <a:t>是以链式写法逐个拼凑想要合并</a:t>
            </a:r>
            <a:r>
              <a:rPr lang="zh-CN" altLang="en-US" sz="2000" dirty="0" smtClean="0"/>
              <a:t>的数据。</a:t>
            </a:r>
            <a:endParaRPr lang="en-US" altLang="zh-CN" sz="2000" dirty="0"/>
          </a:p>
          <a:p>
            <a:pPr marL="342900" indent="-342900">
              <a:lnSpc>
                <a:spcPct val="120000"/>
              </a:lnSpc>
              <a:buFont typeface="Wingdings" charset="0"/>
              <a:buChar char=""/>
            </a:pPr>
            <a:r>
              <a:rPr lang="en-US" altLang="zh-CN" sz="2000" dirty="0" smtClean="0"/>
              <a:t>zipWith(Observable, Func2)</a:t>
            </a:r>
            <a:endParaRPr lang="en-US" altLang="zh-CN" sz="2000" dirty="0"/>
          </a:p>
          <a:p>
            <a:pPr marL="342900" indent="-342900">
              <a:lnSpc>
                <a:spcPct val="120000"/>
              </a:lnSpc>
              <a:buFont typeface="Wingdings" charset="0"/>
              <a:buChar char=""/>
            </a:pPr>
            <a:r>
              <a:rPr lang="en-US" altLang="zh-CN" sz="2000" dirty="0"/>
              <a:t>zip</a:t>
            </a:r>
            <a:r>
              <a:rPr lang="en-US" altLang="zh-CN" sz="2000" dirty="0" smtClean="0"/>
              <a:t>(Iterable, Func2)</a:t>
            </a:r>
            <a:endParaRPr lang="en-US" altLang="zh-CN" sz="2000" dirty="0"/>
          </a:p>
        </p:txBody>
      </p:sp>
    </p:spTree>
    <p:extLst>
      <p:ext uri="{BB962C8B-B14F-4D97-AF65-F5344CB8AC3E}">
        <p14:creationId xmlns:p14="http://schemas.microsoft.com/office/powerpoint/2010/main" val="20242533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0845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zipWith</a:t>
            </a:r>
          </a:p>
        </p:txBody>
      </p:sp>
      <p:sp>
        <p:nvSpPr>
          <p:cNvPr id="9" name="文本框 8"/>
          <p:cNvSpPr txBox="1"/>
          <p:nvPr/>
        </p:nvSpPr>
        <p:spPr>
          <a:xfrm>
            <a:off x="662514" y="1077243"/>
            <a:ext cx="10803230" cy="820738"/>
          </a:xfrm>
          <a:prstGeom prst="rect">
            <a:avLst/>
          </a:prstGeom>
          <a:noFill/>
        </p:spPr>
        <p:txBody>
          <a:bodyPr wrap="square" rtlCol="0">
            <a:spAutoFit/>
          </a:bodyPr>
          <a:lstStyle/>
          <a:p>
            <a:pPr>
              <a:lnSpc>
                <a:spcPct val="120000"/>
              </a:lnSpc>
            </a:pPr>
            <a:r>
              <a:rPr lang="en-US" altLang="zh-CN" sz="2000" dirty="0" smtClean="0"/>
              <a:t>zipWith(Observable, Func2)</a:t>
            </a:r>
            <a:r>
              <a:rPr lang="zh-CN" altLang="en-US" sz="2000" dirty="0" smtClean="0"/>
              <a:t> 传入一个 </a:t>
            </a:r>
            <a:r>
              <a:rPr lang="en-US" altLang="zh-CN" sz="2000" dirty="0" smtClean="0"/>
              <a:t>Observable</a:t>
            </a:r>
            <a:r>
              <a:rPr lang="zh-CN" altLang="en-US" sz="2000" dirty="0" smtClean="0"/>
              <a:t> 作为参数，把原始 </a:t>
            </a:r>
            <a:r>
              <a:rPr lang="en-US" altLang="zh-CN" sz="2000" dirty="0" smtClean="0"/>
              <a:t>Observable</a:t>
            </a:r>
            <a:r>
              <a:rPr lang="zh-CN" altLang="en-US" sz="2000" dirty="0" smtClean="0"/>
              <a:t> 的数据与参数中的 </a:t>
            </a:r>
            <a:r>
              <a:rPr lang="en-US" altLang="zh-CN" sz="2000" dirty="0" smtClean="0"/>
              <a:t>Observable</a:t>
            </a:r>
            <a:r>
              <a:rPr lang="zh-CN" altLang="en-US" sz="2000" dirty="0" smtClean="0"/>
              <a:t> 发射的数据相结合。</a:t>
            </a:r>
            <a:endParaRPr lang="en-US" altLang="zh-CN" sz="2000" dirty="0"/>
          </a:p>
        </p:txBody>
      </p:sp>
      <p:pic>
        <p:nvPicPr>
          <p:cNvPr id="4" name="图片 3"/>
          <p:cNvPicPr>
            <a:picLocks noChangeAspect="1"/>
          </p:cNvPicPr>
          <p:nvPr/>
        </p:nvPicPr>
        <p:blipFill>
          <a:blip r:embed="rId3"/>
          <a:stretch>
            <a:fillRect/>
          </a:stretch>
        </p:blipFill>
        <p:spPr>
          <a:xfrm>
            <a:off x="1935911" y="2033080"/>
            <a:ext cx="7895513" cy="4687961"/>
          </a:xfrm>
          <a:prstGeom prst="rect">
            <a:avLst/>
          </a:prstGeom>
        </p:spPr>
      </p:pic>
    </p:spTree>
    <p:extLst>
      <p:ext uri="{BB962C8B-B14F-4D97-AF65-F5344CB8AC3E}">
        <p14:creationId xmlns:p14="http://schemas.microsoft.com/office/powerpoint/2010/main" val="36385177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112373"/>
          </a:xfrm>
          <a:prstGeom prst="rect">
            <a:avLst/>
          </a:prstGeom>
          <a:noFill/>
        </p:spPr>
        <p:txBody>
          <a:bodyPr wrap="square" rtlCol="0">
            <a:spAutoFit/>
          </a:bodyPr>
          <a:lstStyle/>
          <a:p>
            <a:pPr>
              <a:lnSpc>
                <a:spcPct val="120000"/>
              </a:lnSpc>
            </a:pPr>
            <a:r>
              <a:rPr lang="en-US" altLang="zh-CN" sz="2200" dirty="0">
                <a:latin typeface="+mn-ea"/>
              </a:rPr>
              <a:t>buffer(timespan, unit[, scheduler]</a:t>
            </a:r>
            <a:r>
              <a:rPr lang="en-US" altLang="zh-CN" sz="2200" dirty="0" smtClean="0">
                <a:latin typeface="+mn-ea"/>
              </a:rPr>
              <a:t>)</a:t>
            </a:r>
            <a:r>
              <a:rPr lang="zh-CN" altLang="en-US" sz="2200" dirty="0" smtClean="0">
                <a:latin typeface="+mn-ea"/>
              </a:rPr>
              <a:t>：</a:t>
            </a:r>
            <a:r>
              <a:rPr lang="en-US" altLang="zh-CN" sz="2200" dirty="0">
                <a:latin typeface="+mn-ea"/>
              </a:rPr>
              <a:t>buffer(timespan, unit</a:t>
            </a:r>
            <a:r>
              <a:rPr lang="en-US" altLang="zh-CN" sz="2200" dirty="0" smtClean="0">
                <a:latin typeface="+mn-ea"/>
              </a:rPr>
              <a:t>)</a:t>
            </a:r>
            <a:r>
              <a:rPr lang="zh-CN" altLang="en-US" sz="2200" dirty="0" smtClean="0">
                <a:latin typeface="+mn-ea"/>
              </a:rPr>
              <a:t> 定期以 </a:t>
            </a:r>
            <a:r>
              <a:rPr lang="en-US" altLang="zh-CN" sz="2200" dirty="0" smtClean="0">
                <a:latin typeface="+mn-ea"/>
              </a:rPr>
              <a:t>List</a:t>
            </a:r>
            <a:r>
              <a:rPr lang="zh-CN" altLang="en-US" sz="2200" dirty="0" smtClean="0">
                <a:latin typeface="+mn-ea"/>
              </a:rPr>
              <a:t> 的形式发</a:t>
            </a:r>
            <a:r>
              <a:rPr lang="zh-CN" altLang="en-US" sz="2200" dirty="0">
                <a:latin typeface="+mn-ea"/>
              </a:rPr>
              <a:t>射新的数据，每个时间段，收集来</a:t>
            </a:r>
            <a:r>
              <a:rPr lang="zh-CN" altLang="en-US" sz="2200" dirty="0" smtClean="0">
                <a:latin typeface="+mn-ea"/>
              </a:rPr>
              <a:t>自原始 </a:t>
            </a:r>
            <a:r>
              <a:rPr lang="en-US" altLang="zh-CN" sz="2200" dirty="0" smtClean="0">
                <a:latin typeface="+mn-ea"/>
              </a:rPr>
              <a:t>Observable</a:t>
            </a:r>
            <a:r>
              <a:rPr lang="zh-CN" altLang="en-US" sz="2200" dirty="0" smtClean="0">
                <a:latin typeface="+mn-ea"/>
              </a:rPr>
              <a:t> 的数据</a:t>
            </a:r>
            <a:r>
              <a:rPr lang="zh-CN" altLang="en-US" sz="2200" dirty="0">
                <a:latin typeface="+mn-ea"/>
              </a:rPr>
              <a:t>（从前面一个数据包裹之后，或者如果是第一个数据包裹，从有观察者订阅原来</a:t>
            </a:r>
            <a:r>
              <a:rPr lang="zh-CN" altLang="en-US" sz="2200" dirty="0" smtClean="0">
                <a:latin typeface="+mn-ea"/>
              </a:rPr>
              <a:t>的 </a:t>
            </a:r>
            <a:r>
              <a:rPr lang="en-US" altLang="zh-CN" sz="2200" dirty="0" smtClean="0">
                <a:latin typeface="+mn-ea"/>
              </a:rPr>
              <a:t>Observable</a:t>
            </a:r>
            <a:r>
              <a:rPr lang="zh-CN" altLang="en-US" sz="2200" dirty="0" smtClean="0">
                <a:latin typeface="+mn-ea"/>
              </a:rPr>
              <a:t> 之后开</a:t>
            </a:r>
            <a:r>
              <a:rPr lang="zh-CN" altLang="en-US" sz="2200" dirty="0">
                <a:latin typeface="+mn-ea"/>
              </a:rPr>
              <a:t>始）。还有另一个</a:t>
            </a:r>
            <a:r>
              <a:rPr lang="zh-CN" altLang="en-US" sz="2200" dirty="0" smtClean="0">
                <a:latin typeface="+mn-ea"/>
              </a:rPr>
              <a:t>版本的 </a:t>
            </a:r>
            <a:r>
              <a:rPr lang="en-US" altLang="zh-CN" sz="2200" dirty="0" smtClean="0">
                <a:latin typeface="+mn-ea"/>
              </a:rPr>
              <a:t>buffer</a:t>
            </a:r>
            <a:r>
              <a:rPr lang="zh-CN" altLang="en-US" sz="2200" dirty="0" smtClean="0">
                <a:latin typeface="+mn-ea"/>
              </a:rPr>
              <a:t> 接受一个 </a:t>
            </a:r>
            <a:r>
              <a:rPr lang="en-US" altLang="zh-CN" sz="2200" dirty="0" smtClean="0">
                <a:latin typeface="+mn-ea"/>
              </a:rPr>
              <a:t>Scheduler</a:t>
            </a:r>
            <a:r>
              <a:rPr lang="zh-CN" altLang="en-US" sz="2200" dirty="0" smtClean="0">
                <a:latin typeface="+mn-ea"/>
              </a:rPr>
              <a:t> 参数</a:t>
            </a:r>
            <a:r>
              <a:rPr lang="zh-CN" altLang="en-US" sz="2200" dirty="0">
                <a:latin typeface="+mn-ea"/>
              </a:rPr>
              <a:t>，默认情况下会</a:t>
            </a:r>
            <a:r>
              <a:rPr lang="zh-CN" altLang="en-US" sz="2200" dirty="0" smtClean="0">
                <a:latin typeface="+mn-ea"/>
              </a:rPr>
              <a:t>使用 </a:t>
            </a:r>
            <a:r>
              <a:rPr lang="en-US" altLang="zh-CN" sz="2200" dirty="0" smtClean="0">
                <a:latin typeface="+mn-ea"/>
              </a:rPr>
              <a:t>computation</a:t>
            </a:r>
            <a:r>
              <a:rPr lang="zh-CN" altLang="en-US" sz="2200" dirty="0" smtClean="0">
                <a:latin typeface="+mn-ea"/>
              </a:rPr>
              <a:t> 调度器</a:t>
            </a:r>
            <a:r>
              <a:rPr lang="zh-CN" altLang="en-US" sz="2200" dirty="0">
                <a:latin typeface="+mn-ea"/>
              </a:rPr>
              <a:t>。</a:t>
            </a:r>
          </a:p>
        </p:txBody>
      </p:sp>
      <p:pic>
        <p:nvPicPr>
          <p:cNvPr id="12" name="图片 11"/>
          <p:cNvPicPr>
            <a:picLocks noChangeAspect="1"/>
          </p:cNvPicPr>
          <p:nvPr/>
        </p:nvPicPr>
        <p:blipFill>
          <a:blip r:embed="rId2"/>
          <a:stretch>
            <a:fillRect/>
          </a:stretch>
        </p:blipFill>
        <p:spPr>
          <a:xfrm>
            <a:off x="2170787" y="3284186"/>
            <a:ext cx="6814616" cy="3407308"/>
          </a:xfrm>
          <a:prstGeom prst="rect">
            <a:avLst/>
          </a:prstGeom>
        </p:spPr>
      </p:pic>
    </p:spTree>
    <p:extLst>
      <p:ext uri="{BB962C8B-B14F-4D97-AF65-F5344CB8AC3E}">
        <p14:creationId xmlns:p14="http://schemas.microsoft.com/office/powerpoint/2010/main" val="16318398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0845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zipWith</a:t>
            </a:r>
          </a:p>
        </p:txBody>
      </p:sp>
      <p:sp>
        <p:nvSpPr>
          <p:cNvPr id="9" name="文本框 8"/>
          <p:cNvSpPr txBox="1"/>
          <p:nvPr/>
        </p:nvSpPr>
        <p:spPr>
          <a:xfrm>
            <a:off x="662514" y="1077243"/>
            <a:ext cx="10803230" cy="451406"/>
          </a:xfrm>
          <a:prstGeom prst="rect">
            <a:avLst/>
          </a:prstGeom>
          <a:noFill/>
        </p:spPr>
        <p:txBody>
          <a:bodyPr wrap="square" rtlCol="0">
            <a:spAutoFit/>
          </a:bodyPr>
          <a:lstStyle/>
          <a:p>
            <a:pPr>
              <a:lnSpc>
                <a:spcPct val="120000"/>
              </a:lnSpc>
            </a:pPr>
            <a:r>
              <a:rPr lang="en-US" altLang="zh-CN" sz="2000" dirty="0" smtClean="0"/>
              <a:t>zip(Iterable, Func2)</a:t>
            </a:r>
            <a:r>
              <a:rPr lang="zh-CN" altLang="en-US" sz="2000" dirty="0" smtClean="0"/>
              <a:t> 传入一个队列，将原始 </a:t>
            </a:r>
            <a:r>
              <a:rPr lang="en-US" altLang="zh-CN" sz="2000" dirty="0" smtClean="0"/>
              <a:t>Observable</a:t>
            </a:r>
            <a:r>
              <a:rPr lang="zh-CN" altLang="en-US" sz="2000" dirty="0" smtClean="0"/>
              <a:t> 发射的数据与这个队列结合。</a:t>
            </a:r>
            <a:endParaRPr lang="en-US" altLang="zh-CN" sz="2000" dirty="0"/>
          </a:p>
        </p:txBody>
      </p:sp>
      <p:pic>
        <p:nvPicPr>
          <p:cNvPr id="7" name="图片 6"/>
          <p:cNvPicPr>
            <a:picLocks noChangeAspect="1"/>
          </p:cNvPicPr>
          <p:nvPr/>
        </p:nvPicPr>
        <p:blipFill>
          <a:blip r:embed="rId3"/>
          <a:stretch>
            <a:fillRect/>
          </a:stretch>
        </p:blipFill>
        <p:spPr>
          <a:xfrm>
            <a:off x="1610841" y="1646354"/>
            <a:ext cx="8545653" cy="5073982"/>
          </a:xfrm>
          <a:prstGeom prst="rect">
            <a:avLst/>
          </a:prstGeom>
        </p:spPr>
      </p:pic>
    </p:spTree>
    <p:extLst>
      <p:ext uri="{BB962C8B-B14F-4D97-AF65-F5344CB8AC3E}">
        <p14:creationId xmlns:p14="http://schemas.microsoft.com/office/powerpoint/2010/main" val="19040213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970748" y="2039007"/>
            <a:ext cx="4247677" cy="1569660"/>
          </a:xfrm>
          <a:prstGeom prst="rect">
            <a:avLst/>
          </a:prstGeom>
          <a:noFill/>
        </p:spPr>
        <p:txBody>
          <a:bodyPr wrap="none" rtlCol="0">
            <a:spAutoFit/>
          </a:bodyPr>
          <a:lstStyle/>
          <a:p>
            <a:pPr algn="ctr"/>
            <a:r>
              <a:rPr kumimoji="1" lang="en-US" altLang="zh-CN" sz="9600" b="1" dirty="0" smtClean="0">
                <a:solidFill>
                  <a:srgbClr val="FFFFFF"/>
                </a:solidFill>
              </a:rPr>
              <a:t>Thanks</a:t>
            </a:r>
          </a:p>
        </p:txBody>
      </p:sp>
      <p:sp>
        <p:nvSpPr>
          <p:cNvPr id="4" name="文本框 3"/>
          <p:cNvSpPr txBox="1"/>
          <p:nvPr/>
        </p:nvSpPr>
        <p:spPr>
          <a:xfrm>
            <a:off x="4660433" y="4986723"/>
            <a:ext cx="2883482" cy="461665"/>
          </a:xfrm>
          <a:prstGeom prst="rect">
            <a:avLst/>
          </a:prstGeom>
          <a:noFill/>
        </p:spPr>
        <p:txBody>
          <a:bodyPr wrap="square" rtlCol="0">
            <a:spAutoFit/>
          </a:bodyPr>
          <a:lstStyle/>
          <a:p>
            <a:r>
              <a:rPr lang="en-US" altLang="zh-CN" dirty="0" smtClean="0">
                <a:solidFill>
                  <a:srgbClr val="FFFFFF"/>
                </a:solidFill>
              </a:rPr>
              <a:t>IM Android</a:t>
            </a:r>
            <a:r>
              <a:rPr lang="zh-CN" altLang="en-US" dirty="0" smtClean="0">
                <a:solidFill>
                  <a:srgbClr val="FFFFFF"/>
                </a:solidFill>
              </a:rPr>
              <a:t> 黄艺凯</a:t>
            </a:r>
            <a:endParaRPr lang="zh-CN" altLang="en-US" dirty="0">
              <a:solidFill>
                <a:srgbClr val="FFFFFF"/>
              </a:solidFill>
            </a:endParaRPr>
          </a:p>
        </p:txBody>
      </p:sp>
    </p:spTree>
    <p:extLst>
      <p:ext uri="{BB962C8B-B14F-4D97-AF65-F5344CB8AC3E}">
        <p14:creationId xmlns:p14="http://schemas.microsoft.com/office/powerpoint/2010/main" val="28737569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77679" y="2365311"/>
            <a:ext cx="1399592" cy="139959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a:solidFill>
                  <a:srgbClr val="FFFFFF"/>
                </a:solidFill>
                <a:latin typeface="+mj-ea"/>
                <a:ea typeface="+mj-ea"/>
              </a:rPr>
              <a:t>01</a:t>
            </a:r>
            <a:endParaRPr kumimoji="1" lang="zh-CN" altLang="en-US" sz="6933" b="1" dirty="0">
              <a:solidFill>
                <a:srgbClr val="FFFFFF"/>
              </a:solidFill>
              <a:latin typeface="+mj-ea"/>
              <a:ea typeface="+mj-ea"/>
            </a:endParaRPr>
          </a:p>
        </p:txBody>
      </p:sp>
      <p:sp>
        <p:nvSpPr>
          <p:cNvPr id="4" name="矩形 3"/>
          <p:cNvSpPr/>
          <p:nvPr/>
        </p:nvSpPr>
        <p:spPr>
          <a:xfrm>
            <a:off x="4056180" y="2365311"/>
            <a:ext cx="2709325" cy="748974"/>
          </a:xfrm>
          <a:prstGeom prst="rect">
            <a:avLst/>
          </a:prstGeom>
        </p:spPr>
        <p:txBody>
          <a:bodyPr wrap="none">
            <a:spAutoFit/>
          </a:bodyPr>
          <a:lstStyle/>
          <a:p>
            <a:r>
              <a:rPr kumimoji="1" lang="en-US" altLang="zh-CN" sz="4267" dirty="0" smtClean="0">
                <a:solidFill>
                  <a:srgbClr val="FFFFFF"/>
                </a:solidFill>
                <a:latin typeface="+mj-ea"/>
                <a:ea typeface="+mj-ea"/>
              </a:rPr>
              <a:t>ReactiveX</a:t>
            </a:r>
            <a:endParaRPr kumimoji="1" lang="zh-CN" altLang="en-US" sz="4267" dirty="0">
              <a:solidFill>
                <a:srgbClr val="FFFFFF"/>
              </a:solidFill>
              <a:latin typeface="+mj-ea"/>
              <a:ea typeface="+mj-ea"/>
            </a:endParaRPr>
          </a:p>
        </p:txBody>
      </p:sp>
      <p:sp>
        <p:nvSpPr>
          <p:cNvPr id="5" name="矩形 4"/>
          <p:cNvSpPr/>
          <p:nvPr/>
        </p:nvSpPr>
        <p:spPr>
          <a:xfrm>
            <a:off x="4056179" y="3292946"/>
            <a:ext cx="6375580" cy="348749"/>
          </a:xfrm>
          <a:prstGeom prst="rect">
            <a:avLst/>
          </a:prstGeom>
        </p:spPr>
        <p:txBody>
          <a:bodyPr wrap="square">
            <a:spAutoFit/>
          </a:bodyPr>
          <a:lstStyle/>
          <a:p>
            <a:pPr>
              <a:lnSpc>
                <a:spcPct val="130000"/>
              </a:lnSpc>
            </a:pPr>
            <a:r>
              <a:rPr lang="en-US" altLang="zh-CN" sz="1333" dirty="0" smtClean="0">
                <a:solidFill>
                  <a:srgbClr val="FFFFFF"/>
                </a:solidFill>
                <a:latin typeface="+mj-ea"/>
                <a:ea typeface="+mj-ea"/>
              </a:rPr>
              <a:t>What is ReactiveX</a:t>
            </a:r>
            <a:endParaRPr lang="en-US" altLang="zh-CN" sz="1333" dirty="0">
              <a:solidFill>
                <a:srgbClr val="FFFFFF"/>
              </a:solidFill>
              <a:latin typeface="+mj-ea"/>
              <a:ea typeface="+mj-ea"/>
            </a:endParaRPr>
          </a:p>
        </p:txBody>
      </p:sp>
    </p:spTree>
    <p:extLst>
      <p:ext uri="{BB962C8B-B14F-4D97-AF65-F5344CB8AC3E}">
        <p14:creationId xmlns:p14="http://schemas.microsoft.com/office/powerpoint/2010/main" val="24774783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a:latin typeface="+mn-ea"/>
              </a:rPr>
              <a:t>buffer(timespan, unit, count[, scheduler]</a:t>
            </a:r>
            <a:r>
              <a:rPr lang="en-US" altLang="zh-CN" sz="2200" dirty="0" smtClean="0">
                <a:latin typeface="+mn-ea"/>
              </a:rPr>
              <a:t>)</a:t>
            </a:r>
            <a:r>
              <a:rPr lang="zh-CN" altLang="en-US" sz="2200" dirty="0">
                <a:latin typeface="+mn-ea"/>
              </a:rPr>
              <a:t>：每当收到来</a:t>
            </a:r>
            <a:r>
              <a:rPr lang="zh-CN" altLang="en-US" sz="2200" dirty="0" smtClean="0">
                <a:latin typeface="+mn-ea"/>
              </a:rPr>
              <a:t>自原始 </a:t>
            </a:r>
            <a:r>
              <a:rPr lang="en-US" altLang="zh-CN" sz="2200" dirty="0" smtClean="0">
                <a:latin typeface="+mn-ea"/>
              </a:rPr>
              <a:t>Observable</a:t>
            </a:r>
            <a:r>
              <a:rPr lang="zh-CN" altLang="en-US" sz="2200" dirty="0" smtClean="0">
                <a:latin typeface="+mn-ea"/>
              </a:rPr>
              <a:t> 的 </a:t>
            </a:r>
            <a:r>
              <a:rPr lang="en-US" altLang="zh-CN" sz="2200" dirty="0" smtClean="0">
                <a:latin typeface="+mn-ea"/>
              </a:rPr>
              <a:t>count</a:t>
            </a:r>
            <a:r>
              <a:rPr lang="zh-CN" altLang="en-US" sz="2200" dirty="0" smtClean="0">
                <a:latin typeface="+mn-ea"/>
              </a:rPr>
              <a:t> 项数据</a:t>
            </a:r>
            <a:r>
              <a:rPr lang="zh-CN" altLang="en-US" sz="2200" dirty="0">
                <a:latin typeface="+mn-ea"/>
              </a:rPr>
              <a:t>，或者每过了一段指定的时间后</a:t>
            </a:r>
            <a:r>
              <a:rPr lang="zh-CN" altLang="en-US" sz="2200" dirty="0" smtClean="0">
                <a:latin typeface="+mn-ea"/>
              </a:rPr>
              <a:t>，就以 </a:t>
            </a:r>
            <a:r>
              <a:rPr lang="en-US" altLang="zh-CN" sz="2200" dirty="0" smtClean="0">
                <a:latin typeface="+mn-ea"/>
              </a:rPr>
              <a:t>List</a:t>
            </a:r>
            <a:r>
              <a:rPr lang="zh-CN" altLang="en-US" sz="2200" dirty="0" smtClean="0">
                <a:latin typeface="+mn-ea"/>
              </a:rPr>
              <a:t> 的形式发射这期间</a:t>
            </a:r>
            <a:r>
              <a:rPr lang="zh-CN" altLang="en-US" sz="2200" dirty="0">
                <a:latin typeface="+mn-ea"/>
              </a:rPr>
              <a:t>的数据，</a:t>
            </a:r>
            <a:r>
              <a:rPr lang="zh-CN" altLang="en-US" sz="2200" dirty="0" smtClean="0">
                <a:latin typeface="+mn-ea"/>
              </a:rPr>
              <a:t>即使数据项少于 </a:t>
            </a:r>
            <a:r>
              <a:rPr lang="en-US" altLang="zh-CN" sz="2200" dirty="0" smtClean="0">
                <a:latin typeface="+mn-ea"/>
              </a:rPr>
              <a:t>count</a:t>
            </a:r>
            <a:r>
              <a:rPr lang="zh-CN" altLang="en-US" sz="2200" dirty="0" smtClean="0">
                <a:latin typeface="+mn-ea"/>
              </a:rPr>
              <a:t> 项</a:t>
            </a:r>
            <a:r>
              <a:rPr lang="zh-CN" altLang="en-US" sz="2200" dirty="0">
                <a:latin typeface="+mn-ea"/>
              </a:rPr>
              <a:t>。还有另一个</a:t>
            </a:r>
            <a:r>
              <a:rPr lang="zh-CN" altLang="en-US" sz="2200" dirty="0" smtClean="0">
                <a:latin typeface="+mn-ea"/>
              </a:rPr>
              <a:t>版本的 </a:t>
            </a:r>
            <a:r>
              <a:rPr lang="en-US" altLang="zh-CN" sz="2200" dirty="0" smtClean="0">
                <a:latin typeface="+mn-ea"/>
              </a:rPr>
              <a:t>buffer</a:t>
            </a:r>
            <a:r>
              <a:rPr lang="zh-CN" altLang="en-US" sz="2200" dirty="0" smtClean="0">
                <a:latin typeface="+mn-ea"/>
              </a:rPr>
              <a:t> 接受一个 </a:t>
            </a:r>
            <a:r>
              <a:rPr lang="en-US" altLang="zh-CN" sz="2200" dirty="0" smtClean="0">
                <a:latin typeface="+mn-ea"/>
              </a:rPr>
              <a:t>Scheduler</a:t>
            </a:r>
            <a:r>
              <a:rPr lang="zh-CN" altLang="en-US" sz="2200" dirty="0" smtClean="0">
                <a:latin typeface="+mn-ea"/>
              </a:rPr>
              <a:t> 参数</a:t>
            </a:r>
            <a:r>
              <a:rPr lang="zh-CN" altLang="en-US" sz="2200" dirty="0">
                <a:latin typeface="+mn-ea"/>
              </a:rPr>
              <a:t>，默认情况下会</a:t>
            </a:r>
            <a:r>
              <a:rPr lang="zh-CN" altLang="en-US" sz="2200" dirty="0" smtClean="0">
                <a:latin typeface="+mn-ea"/>
              </a:rPr>
              <a:t>使用 </a:t>
            </a:r>
            <a:r>
              <a:rPr lang="en-US" altLang="zh-CN" sz="2200" dirty="0" smtClean="0">
                <a:latin typeface="+mn-ea"/>
              </a:rPr>
              <a:t>computation</a:t>
            </a:r>
            <a:r>
              <a:rPr lang="zh-CN" altLang="en-US" sz="2200" dirty="0" smtClean="0">
                <a:latin typeface="+mn-ea"/>
              </a:rPr>
              <a:t> 调度器</a:t>
            </a:r>
            <a:r>
              <a:rPr lang="zh-CN" altLang="en-US" sz="2200" dirty="0">
                <a:latin typeface="+mn-ea"/>
              </a:rPr>
              <a:t>。</a:t>
            </a:r>
          </a:p>
        </p:txBody>
      </p:sp>
      <p:pic>
        <p:nvPicPr>
          <p:cNvPr id="2" name="图片 1"/>
          <p:cNvPicPr>
            <a:picLocks noChangeAspect="1"/>
          </p:cNvPicPr>
          <p:nvPr/>
        </p:nvPicPr>
        <p:blipFill>
          <a:blip r:embed="rId2"/>
          <a:stretch>
            <a:fillRect/>
          </a:stretch>
        </p:blipFill>
        <p:spPr>
          <a:xfrm>
            <a:off x="1874521" y="2959848"/>
            <a:ext cx="7407148" cy="3703574"/>
          </a:xfrm>
          <a:prstGeom prst="rect">
            <a:avLst/>
          </a:prstGeom>
        </p:spPr>
      </p:pic>
    </p:spTree>
    <p:extLst>
      <p:ext uri="{BB962C8B-B14F-4D97-AF65-F5344CB8AC3E}">
        <p14:creationId xmlns:p14="http://schemas.microsoft.com/office/powerpoint/2010/main" val="20018564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a:latin typeface="+mn-ea"/>
              </a:rPr>
              <a:t>buffer(timespan, timeshift, unit[, scheduler]</a:t>
            </a:r>
            <a:r>
              <a:rPr lang="en-US" altLang="zh-CN" sz="2200" dirty="0" smtClean="0">
                <a:latin typeface="+mn-ea"/>
              </a:rPr>
              <a:t>)</a:t>
            </a:r>
            <a:r>
              <a:rPr lang="zh-CN" altLang="en-US" sz="2200" dirty="0">
                <a:latin typeface="+mn-ea"/>
              </a:rPr>
              <a:t>：</a:t>
            </a:r>
            <a:r>
              <a:rPr lang="zh-CN" altLang="en-US" sz="2200" dirty="0" smtClean="0">
                <a:latin typeface="+mn-ea"/>
              </a:rPr>
              <a:t>在每一个 </a:t>
            </a:r>
            <a:r>
              <a:rPr lang="en-US" altLang="zh-CN" sz="2200" dirty="0" smtClean="0">
                <a:latin typeface="+mn-ea"/>
              </a:rPr>
              <a:t>timeshift</a:t>
            </a:r>
            <a:r>
              <a:rPr lang="zh-CN" altLang="en-US" sz="2200" dirty="0" smtClean="0">
                <a:latin typeface="+mn-ea"/>
              </a:rPr>
              <a:t> 时</a:t>
            </a:r>
            <a:r>
              <a:rPr lang="zh-CN" altLang="en-US" sz="2200" dirty="0">
                <a:latin typeface="+mn-ea"/>
              </a:rPr>
              <a:t>期内都创建一个</a:t>
            </a:r>
            <a:r>
              <a:rPr lang="zh-CN" altLang="en-US" sz="2200" dirty="0" smtClean="0">
                <a:latin typeface="+mn-ea"/>
              </a:rPr>
              <a:t>新的 </a:t>
            </a:r>
            <a:r>
              <a:rPr lang="en-US" altLang="zh-CN" sz="2200" dirty="0" smtClean="0">
                <a:latin typeface="+mn-ea"/>
              </a:rPr>
              <a:t>List</a:t>
            </a:r>
            <a:r>
              <a:rPr lang="zh-CN" altLang="en-US" sz="2200" dirty="0" smtClean="0">
                <a:latin typeface="+mn-ea"/>
              </a:rPr>
              <a:t> </a:t>
            </a:r>
            <a:r>
              <a:rPr lang="en-US" altLang="zh-CN" sz="2200" dirty="0" smtClean="0">
                <a:latin typeface="+mn-ea"/>
              </a:rPr>
              <a:t>,</a:t>
            </a:r>
            <a:r>
              <a:rPr lang="zh-CN" altLang="en-US" sz="2200" dirty="0">
                <a:latin typeface="+mn-ea"/>
              </a:rPr>
              <a:t>然后用</a:t>
            </a:r>
            <a:r>
              <a:rPr lang="zh-CN" altLang="en-US" sz="2200" dirty="0" smtClean="0">
                <a:latin typeface="+mn-ea"/>
              </a:rPr>
              <a:t>原始 </a:t>
            </a:r>
            <a:r>
              <a:rPr lang="en-US" altLang="zh-CN" sz="2200" dirty="0" smtClean="0">
                <a:latin typeface="+mn-ea"/>
              </a:rPr>
              <a:t>Observable</a:t>
            </a:r>
            <a:r>
              <a:rPr lang="zh-CN" altLang="en-US" sz="2200" dirty="0" smtClean="0">
                <a:latin typeface="+mn-ea"/>
              </a:rPr>
              <a:t> 发</a:t>
            </a:r>
            <a:r>
              <a:rPr lang="zh-CN" altLang="en-US" sz="2200" dirty="0">
                <a:latin typeface="+mn-ea"/>
              </a:rPr>
              <a:t>射的每一项数据填充这个列表（在把这个</a:t>
            </a:r>
            <a:r>
              <a:rPr lang="en-US" altLang="zh-CN" sz="2200" dirty="0">
                <a:latin typeface="+mn-ea"/>
              </a:rPr>
              <a:t>List</a:t>
            </a:r>
            <a:r>
              <a:rPr lang="zh-CN" altLang="en-US" sz="2200" dirty="0">
                <a:latin typeface="+mn-ea"/>
              </a:rPr>
              <a:t>当做自己的数据发射前，从创建时开始，直到过</a:t>
            </a:r>
            <a:r>
              <a:rPr lang="zh-CN" altLang="en-US" sz="2200" dirty="0" smtClean="0">
                <a:latin typeface="+mn-ea"/>
              </a:rPr>
              <a:t>了 </a:t>
            </a:r>
            <a:r>
              <a:rPr lang="en-US" altLang="zh-CN" sz="2200" dirty="0" smtClean="0">
                <a:latin typeface="+mn-ea"/>
              </a:rPr>
              <a:t>timespan</a:t>
            </a:r>
            <a:r>
              <a:rPr lang="zh-CN" altLang="en-US" sz="2200" dirty="0" smtClean="0">
                <a:latin typeface="+mn-ea"/>
              </a:rPr>
              <a:t> 这么长</a:t>
            </a:r>
            <a:r>
              <a:rPr lang="zh-CN" altLang="en-US" sz="2200" dirty="0">
                <a:latin typeface="+mn-ea"/>
              </a:rPr>
              <a:t>的时间）。</a:t>
            </a:r>
            <a:r>
              <a:rPr lang="zh-CN" altLang="en-US" sz="2200" dirty="0" smtClean="0">
                <a:latin typeface="+mn-ea"/>
              </a:rPr>
              <a:t>如果 </a:t>
            </a:r>
            <a:r>
              <a:rPr lang="en-US" altLang="zh-CN" sz="2200" dirty="0" smtClean="0">
                <a:latin typeface="+mn-ea"/>
              </a:rPr>
              <a:t>timespan</a:t>
            </a:r>
            <a:r>
              <a:rPr lang="zh-CN" altLang="en-US" sz="2200" dirty="0" smtClean="0">
                <a:latin typeface="+mn-ea"/>
              </a:rPr>
              <a:t> 长于 </a:t>
            </a:r>
            <a:r>
              <a:rPr lang="en-US" altLang="zh-CN" sz="2200" dirty="0" smtClean="0">
                <a:latin typeface="+mn-ea"/>
              </a:rPr>
              <a:t>timeshift</a:t>
            </a:r>
            <a:r>
              <a:rPr lang="zh-CN" altLang="en-US" sz="2200" dirty="0">
                <a:latin typeface="+mn-ea"/>
              </a:rPr>
              <a:t>，它发射的数据包将会重叠，因此可能包含重复的数据项。</a:t>
            </a:r>
          </a:p>
        </p:txBody>
      </p:sp>
      <p:pic>
        <p:nvPicPr>
          <p:cNvPr id="4" name="图片 3"/>
          <p:cNvPicPr>
            <a:picLocks noChangeAspect="1"/>
          </p:cNvPicPr>
          <p:nvPr/>
        </p:nvPicPr>
        <p:blipFill>
          <a:blip r:embed="rId2"/>
          <a:stretch>
            <a:fillRect/>
          </a:stretch>
        </p:blipFill>
        <p:spPr>
          <a:xfrm>
            <a:off x="2458178" y="2877921"/>
            <a:ext cx="7210350" cy="3605175"/>
          </a:xfrm>
          <a:prstGeom prst="rect">
            <a:avLst/>
          </a:prstGeom>
        </p:spPr>
      </p:pic>
    </p:spTree>
    <p:extLst>
      <p:ext uri="{BB962C8B-B14F-4D97-AF65-F5344CB8AC3E}">
        <p14:creationId xmlns:p14="http://schemas.microsoft.com/office/powerpoint/2010/main" val="10441904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a:latin typeface="+mn-ea"/>
              </a:rPr>
              <a:t>buffer(boundary</a:t>
            </a:r>
            <a:r>
              <a:rPr lang="en-US" altLang="zh-CN" sz="2200" dirty="0" smtClean="0">
                <a:latin typeface="+mn-ea"/>
              </a:rPr>
              <a:t>)</a:t>
            </a:r>
            <a:r>
              <a:rPr lang="zh-CN" altLang="en-US" sz="2200" dirty="0" smtClean="0">
                <a:latin typeface="+mn-ea"/>
              </a:rPr>
              <a:t>：</a:t>
            </a:r>
            <a:r>
              <a:rPr lang="zh-TW" altLang="en-US" sz="2200" dirty="0" smtClean="0">
                <a:latin typeface="+mn-ea"/>
              </a:rPr>
              <a:t>监视一个名叫 </a:t>
            </a:r>
            <a:r>
              <a:rPr lang="en-US" altLang="zh-TW" sz="2200" dirty="0" smtClean="0">
                <a:latin typeface="+mn-ea"/>
              </a:rPr>
              <a:t>boundary</a:t>
            </a:r>
            <a:r>
              <a:rPr lang="zh-CN" altLang="en-US" sz="2200" dirty="0" smtClean="0">
                <a:latin typeface="+mn-ea"/>
              </a:rPr>
              <a:t> </a:t>
            </a:r>
            <a:r>
              <a:rPr lang="zh-TW" altLang="en-US" sz="2200" dirty="0" smtClean="0">
                <a:latin typeface="+mn-ea"/>
              </a:rPr>
              <a:t>的 </a:t>
            </a:r>
            <a:r>
              <a:rPr lang="en-US" altLang="zh-TW" sz="2200" dirty="0" smtClean="0">
                <a:latin typeface="+mn-ea"/>
              </a:rPr>
              <a:t>Observable</a:t>
            </a:r>
            <a:r>
              <a:rPr lang="zh-TW" altLang="en-US" sz="2200" dirty="0">
                <a:latin typeface="+mn-ea"/>
              </a:rPr>
              <a:t>，</a:t>
            </a:r>
            <a:r>
              <a:rPr lang="zh-TW" altLang="en-US" sz="2200" dirty="0" smtClean="0">
                <a:latin typeface="+mn-ea"/>
              </a:rPr>
              <a:t>每当这个 </a:t>
            </a:r>
            <a:r>
              <a:rPr lang="en-US" altLang="zh-TW" sz="2200" dirty="0" smtClean="0">
                <a:latin typeface="+mn-ea"/>
              </a:rPr>
              <a:t>Observable</a:t>
            </a:r>
            <a:r>
              <a:rPr lang="zh-CN" altLang="en-US" sz="2200" dirty="0" smtClean="0">
                <a:latin typeface="+mn-ea"/>
              </a:rPr>
              <a:t> </a:t>
            </a:r>
            <a:r>
              <a:rPr lang="zh-TW" altLang="en-US" sz="2200" dirty="0" smtClean="0">
                <a:latin typeface="+mn-ea"/>
              </a:rPr>
              <a:t>发射了一个值</a:t>
            </a:r>
            <a:r>
              <a:rPr lang="zh-TW" altLang="en-US" sz="2200" dirty="0">
                <a:latin typeface="+mn-ea"/>
              </a:rPr>
              <a:t>，它就创建一个</a:t>
            </a:r>
            <a:r>
              <a:rPr lang="zh-TW" altLang="en-US" sz="2200" dirty="0" smtClean="0">
                <a:latin typeface="+mn-ea"/>
              </a:rPr>
              <a:t>新的 </a:t>
            </a:r>
            <a:r>
              <a:rPr lang="en-US" altLang="zh-TW" sz="2200" dirty="0" smtClean="0">
                <a:latin typeface="+mn-ea"/>
              </a:rPr>
              <a:t>List</a:t>
            </a:r>
            <a:r>
              <a:rPr lang="zh-CN" altLang="en-US" sz="2200" dirty="0" smtClean="0">
                <a:latin typeface="+mn-ea"/>
              </a:rPr>
              <a:t> </a:t>
            </a:r>
            <a:r>
              <a:rPr lang="zh-TW" altLang="en-US" sz="2200" dirty="0" smtClean="0">
                <a:latin typeface="+mn-ea"/>
              </a:rPr>
              <a:t>开</a:t>
            </a:r>
            <a:r>
              <a:rPr lang="zh-TW" altLang="en-US" sz="2200" dirty="0">
                <a:latin typeface="+mn-ea"/>
              </a:rPr>
              <a:t>始收集来</a:t>
            </a:r>
            <a:r>
              <a:rPr lang="zh-TW" altLang="en-US" sz="2200" dirty="0" smtClean="0">
                <a:latin typeface="+mn-ea"/>
              </a:rPr>
              <a:t>自原始 </a:t>
            </a:r>
            <a:r>
              <a:rPr lang="en-US" altLang="zh-TW" sz="2200" dirty="0" smtClean="0">
                <a:latin typeface="+mn-ea"/>
              </a:rPr>
              <a:t>Observable</a:t>
            </a:r>
            <a:r>
              <a:rPr lang="zh-CN" altLang="en-US" sz="2200" dirty="0" smtClean="0">
                <a:latin typeface="+mn-ea"/>
              </a:rPr>
              <a:t> </a:t>
            </a:r>
            <a:r>
              <a:rPr lang="zh-TW" altLang="en-US" sz="2200" dirty="0" smtClean="0">
                <a:latin typeface="+mn-ea"/>
              </a:rPr>
              <a:t>的数据并发</a:t>
            </a:r>
            <a:r>
              <a:rPr lang="zh-TW" altLang="en-US" sz="2200" dirty="0">
                <a:latin typeface="+mn-ea"/>
              </a:rPr>
              <a:t>射原来的</a:t>
            </a:r>
            <a:r>
              <a:rPr lang="en-US" altLang="zh-TW" sz="2200" dirty="0">
                <a:latin typeface="+mn-ea"/>
              </a:rPr>
              <a:t>List</a:t>
            </a:r>
            <a:r>
              <a:rPr lang="zh-TW" altLang="en-US" sz="2200" dirty="0">
                <a:latin typeface="+mn-ea"/>
              </a:rPr>
              <a:t>。</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2018923" y="2283724"/>
            <a:ext cx="7118344" cy="4393353"/>
          </a:xfrm>
          <a:prstGeom prst="rect">
            <a:avLst/>
          </a:prstGeom>
        </p:spPr>
      </p:pic>
    </p:spTree>
    <p:extLst>
      <p:ext uri="{BB962C8B-B14F-4D97-AF65-F5344CB8AC3E}">
        <p14:creationId xmlns:p14="http://schemas.microsoft.com/office/powerpoint/2010/main" val="12939428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pic>
        <p:nvPicPr>
          <p:cNvPr id="2" name="图片 1"/>
          <p:cNvPicPr>
            <a:picLocks noChangeAspect="1"/>
          </p:cNvPicPr>
          <p:nvPr/>
        </p:nvPicPr>
        <p:blipFill>
          <a:blip r:embed="rId2"/>
          <a:stretch>
            <a:fillRect/>
          </a:stretch>
        </p:blipFill>
        <p:spPr>
          <a:xfrm>
            <a:off x="2615808" y="3181513"/>
            <a:ext cx="5924574" cy="3656573"/>
          </a:xfrm>
          <a:prstGeom prst="rect">
            <a:avLst/>
          </a:prstGeom>
        </p:spPr>
      </p:pic>
      <p:sp>
        <p:nvSpPr>
          <p:cNvPr id="9" name="文本框 8"/>
          <p:cNvSpPr txBox="1"/>
          <p:nvPr/>
        </p:nvSpPr>
        <p:spPr>
          <a:xfrm>
            <a:off x="662514" y="1171813"/>
            <a:ext cx="10803230" cy="2112373"/>
          </a:xfrm>
          <a:prstGeom prst="rect">
            <a:avLst/>
          </a:prstGeom>
          <a:noFill/>
        </p:spPr>
        <p:txBody>
          <a:bodyPr wrap="square" rtlCol="0">
            <a:spAutoFit/>
          </a:bodyPr>
          <a:lstStyle/>
          <a:p>
            <a:pPr>
              <a:lnSpc>
                <a:spcPct val="120000"/>
              </a:lnSpc>
            </a:pPr>
            <a:r>
              <a:rPr lang="en-US" altLang="zh-CN" sz="2200" dirty="0">
                <a:latin typeface="+mn-ea"/>
              </a:rPr>
              <a:t>buffer(bufferClosingSelector)</a:t>
            </a:r>
            <a:r>
              <a:rPr lang="zh-CN" altLang="en-US" sz="2200" dirty="0">
                <a:latin typeface="+mn-ea"/>
              </a:rPr>
              <a:t>：当它订阅原来的 </a:t>
            </a:r>
            <a:r>
              <a:rPr lang="en-US" altLang="zh-CN" sz="2200" dirty="0">
                <a:latin typeface="+mn-ea"/>
              </a:rPr>
              <a:t>Observable </a:t>
            </a:r>
            <a:r>
              <a:rPr lang="zh-CN" altLang="en-US" sz="2200" dirty="0">
                <a:latin typeface="+mn-ea"/>
              </a:rPr>
              <a:t>时，开始将数据收集到一个</a:t>
            </a:r>
            <a:r>
              <a:rPr lang="en-US" altLang="zh-CN" sz="2200" dirty="0">
                <a:latin typeface="+mn-ea"/>
              </a:rPr>
              <a:t>List</a:t>
            </a:r>
            <a:r>
              <a:rPr lang="zh-CN" altLang="en-US" sz="2200" dirty="0">
                <a:latin typeface="+mn-ea"/>
              </a:rPr>
              <a:t>，然后它调用 </a:t>
            </a:r>
            <a:r>
              <a:rPr lang="en-US" altLang="zh-CN" sz="2200" dirty="0">
                <a:latin typeface="+mn-ea"/>
              </a:rPr>
              <a:t>bufferClosingSelector </a:t>
            </a:r>
            <a:r>
              <a:rPr lang="zh-CN" altLang="en-US" sz="2200" dirty="0">
                <a:latin typeface="+mn-ea"/>
              </a:rPr>
              <a:t>生成第二个 </a:t>
            </a:r>
            <a:r>
              <a:rPr lang="en-US" altLang="zh-CN" sz="2200" dirty="0">
                <a:latin typeface="+mn-ea"/>
              </a:rPr>
              <a:t>Observable</a:t>
            </a:r>
            <a:r>
              <a:rPr lang="zh-CN" altLang="en-US" sz="2200" dirty="0">
                <a:latin typeface="+mn-ea"/>
              </a:rPr>
              <a:t>，当第二个 </a:t>
            </a:r>
            <a:r>
              <a:rPr lang="en-US" altLang="zh-CN" sz="2200" dirty="0">
                <a:latin typeface="+mn-ea"/>
              </a:rPr>
              <a:t>Observable </a:t>
            </a:r>
            <a:r>
              <a:rPr lang="zh-CN" altLang="en-US" sz="2200" dirty="0">
                <a:latin typeface="+mn-ea"/>
              </a:rPr>
              <a:t>发射一个 </a:t>
            </a:r>
            <a:r>
              <a:rPr lang="en-US" altLang="zh-CN" sz="2200" dirty="0">
                <a:latin typeface="+mn-ea"/>
              </a:rPr>
              <a:t>Tclosing </a:t>
            </a:r>
            <a:r>
              <a:rPr lang="zh-CN" altLang="en-US" sz="2200" dirty="0">
                <a:latin typeface="+mn-ea"/>
              </a:rPr>
              <a:t>时，</a:t>
            </a:r>
            <a:r>
              <a:rPr lang="en-US" altLang="zh-CN" sz="2200" dirty="0">
                <a:latin typeface="+mn-ea"/>
              </a:rPr>
              <a:t>buffer </a:t>
            </a:r>
            <a:r>
              <a:rPr lang="zh-CN" altLang="en-US" sz="2200" dirty="0">
                <a:latin typeface="+mn-ea"/>
              </a:rPr>
              <a:t>发射当前的 </a:t>
            </a:r>
            <a:r>
              <a:rPr lang="en-US" altLang="zh-CN" sz="2200" dirty="0">
                <a:latin typeface="+mn-ea"/>
              </a:rPr>
              <a:t>List</a:t>
            </a:r>
            <a:r>
              <a:rPr lang="zh-CN" altLang="en-US" sz="2200" dirty="0">
                <a:latin typeface="+mn-ea"/>
              </a:rPr>
              <a:t>，然后重复这个过程：开始组装一个新的 </a:t>
            </a:r>
            <a:r>
              <a:rPr lang="en-US" altLang="zh-CN" sz="2200" dirty="0">
                <a:latin typeface="+mn-ea"/>
              </a:rPr>
              <a:t>List</a:t>
            </a:r>
            <a:r>
              <a:rPr lang="zh-CN" altLang="en-US" sz="2200" dirty="0">
                <a:latin typeface="+mn-ea"/>
              </a:rPr>
              <a:t>，然后调用 </a:t>
            </a:r>
            <a:r>
              <a:rPr lang="en-US" altLang="zh-CN" sz="2200" dirty="0">
                <a:latin typeface="+mn-ea"/>
              </a:rPr>
              <a:t>bufferClosingSelector </a:t>
            </a:r>
            <a:r>
              <a:rPr lang="zh-CN" altLang="en-US" sz="2200" dirty="0">
                <a:latin typeface="+mn-ea"/>
              </a:rPr>
              <a:t>创建一个新的 </a:t>
            </a:r>
            <a:r>
              <a:rPr lang="en-US" altLang="zh-CN" sz="2200" dirty="0">
                <a:latin typeface="+mn-ea"/>
              </a:rPr>
              <a:t>Observable </a:t>
            </a:r>
            <a:r>
              <a:rPr lang="zh-CN" altLang="en-US" sz="2200" dirty="0">
                <a:latin typeface="+mn-ea"/>
              </a:rPr>
              <a:t>并监视它，直到源 </a:t>
            </a:r>
            <a:r>
              <a:rPr lang="en-US" altLang="zh-CN" sz="2200" dirty="0">
                <a:latin typeface="+mn-ea"/>
              </a:rPr>
              <a:t>Observable </a:t>
            </a:r>
            <a:r>
              <a:rPr lang="zh-CN" altLang="en-US" sz="2200" dirty="0">
                <a:latin typeface="+mn-ea"/>
              </a:rPr>
              <a:t>执行完成。</a:t>
            </a:r>
          </a:p>
        </p:txBody>
      </p:sp>
    </p:spTree>
    <p:extLst>
      <p:ext uri="{BB962C8B-B14F-4D97-AF65-F5344CB8AC3E}">
        <p14:creationId xmlns:p14="http://schemas.microsoft.com/office/powerpoint/2010/main" val="30915576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28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buffer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518638"/>
          </a:xfrm>
          <a:prstGeom prst="rect">
            <a:avLst/>
          </a:prstGeom>
          <a:noFill/>
        </p:spPr>
        <p:txBody>
          <a:bodyPr wrap="square" rtlCol="0">
            <a:spAutoFit/>
          </a:bodyPr>
          <a:lstStyle/>
          <a:p>
            <a:pPr>
              <a:lnSpc>
                <a:spcPct val="120000"/>
              </a:lnSpc>
            </a:pPr>
            <a:r>
              <a:rPr lang="en-US" altLang="zh-CN" sz="2200" dirty="0">
                <a:latin typeface="+mn-ea"/>
              </a:rPr>
              <a:t>buffer(bufferOpenings, bufferClosingSelector</a:t>
            </a:r>
            <a:r>
              <a:rPr lang="en-US" altLang="zh-CN" sz="2200" dirty="0" smtClean="0">
                <a:latin typeface="+mn-ea"/>
              </a:rPr>
              <a:t>)</a:t>
            </a:r>
            <a:r>
              <a:rPr lang="zh-CN" altLang="en-US" sz="2200" dirty="0" smtClean="0">
                <a:latin typeface="+mn-ea"/>
              </a:rPr>
              <a:t>：</a:t>
            </a:r>
            <a:r>
              <a:rPr lang="zh-TW" altLang="en-US" sz="2200" dirty="0">
                <a:latin typeface="+mn-ea"/>
              </a:rPr>
              <a:t>监视这个叫</a:t>
            </a:r>
            <a:r>
              <a:rPr lang="en-US" altLang="zh-TW" sz="2200" dirty="0">
                <a:latin typeface="+mn-ea"/>
              </a:rPr>
              <a:t>bufferOpenings</a:t>
            </a:r>
            <a:r>
              <a:rPr lang="zh-TW" altLang="en-US" sz="2200" dirty="0">
                <a:latin typeface="+mn-ea"/>
              </a:rPr>
              <a:t>的</a:t>
            </a:r>
            <a:r>
              <a:rPr lang="en-US" altLang="zh-TW" sz="2200" dirty="0">
                <a:latin typeface="+mn-ea"/>
              </a:rPr>
              <a:t>Observable</a:t>
            </a:r>
            <a:r>
              <a:rPr lang="zh-TW" altLang="en-US" sz="2200" dirty="0">
                <a:latin typeface="+mn-ea"/>
              </a:rPr>
              <a:t>（它发射</a:t>
            </a:r>
            <a:r>
              <a:rPr lang="en-US" altLang="zh-TW" sz="2200" dirty="0">
                <a:latin typeface="+mn-ea"/>
              </a:rPr>
              <a:t>BufferOpening</a:t>
            </a:r>
            <a:r>
              <a:rPr lang="zh-TW" altLang="en-US" sz="2200" dirty="0">
                <a:latin typeface="+mn-ea"/>
              </a:rPr>
              <a:t>对象），每当</a:t>
            </a:r>
            <a:r>
              <a:rPr lang="en-US" altLang="zh-TW" sz="2200" dirty="0">
                <a:latin typeface="+mn-ea"/>
              </a:rPr>
              <a:t>bufferOpenings</a:t>
            </a:r>
            <a:r>
              <a:rPr lang="zh-TW" altLang="en-US" sz="2200" dirty="0">
                <a:latin typeface="+mn-ea"/>
              </a:rPr>
              <a:t>发射了一个数据时，它就创建一个新的</a:t>
            </a:r>
            <a:r>
              <a:rPr lang="en-US" altLang="zh-TW" sz="2200" dirty="0">
                <a:latin typeface="+mn-ea"/>
              </a:rPr>
              <a:t>List</a:t>
            </a:r>
            <a:r>
              <a:rPr lang="zh-TW" altLang="en-US" sz="2200" dirty="0">
                <a:latin typeface="+mn-ea"/>
              </a:rPr>
              <a:t>开始收集原始</a:t>
            </a:r>
            <a:r>
              <a:rPr lang="en-US" altLang="zh-TW" sz="2200" dirty="0">
                <a:latin typeface="+mn-ea"/>
              </a:rPr>
              <a:t>Observable</a:t>
            </a:r>
            <a:r>
              <a:rPr lang="zh-TW" altLang="en-US" sz="2200" dirty="0">
                <a:latin typeface="+mn-ea"/>
              </a:rPr>
              <a:t>的数据，并将</a:t>
            </a:r>
            <a:r>
              <a:rPr lang="en-US" altLang="zh-TW" sz="2200" dirty="0">
                <a:latin typeface="+mn-ea"/>
              </a:rPr>
              <a:t>bufferOpenings</a:t>
            </a:r>
            <a:r>
              <a:rPr lang="zh-TW" altLang="en-US" sz="2200" dirty="0">
                <a:latin typeface="+mn-ea"/>
              </a:rPr>
              <a:t>传递给</a:t>
            </a:r>
            <a:r>
              <a:rPr lang="en-US" altLang="zh-TW" sz="2200" dirty="0">
                <a:latin typeface="+mn-ea"/>
              </a:rPr>
              <a:t>closingSelector</a:t>
            </a:r>
            <a:r>
              <a:rPr lang="zh-TW" altLang="en-US" sz="2200" dirty="0">
                <a:latin typeface="+mn-ea"/>
              </a:rPr>
              <a:t>函数。这个函数返回一个</a:t>
            </a:r>
            <a:r>
              <a:rPr lang="en-US" altLang="zh-TW" sz="2200" dirty="0">
                <a:latin typeface="+mn-ea"/>
              </a:rPr>
              <a:t>Observable</a:t>
            </a:r>
            <a:r>
              <a:rPr lang="zh-TW" altLang="en-US" sz="2200" dirty="0">
                <a:latin typeface="+mn-ea"/>
              </a:rPr>
              <a:t>。</a:t>
            </a:r>
            <a:r>
              <a:rPr lang="en-US" altLang="zh-TW" sz="2200" dirty="0">
                <a:latin typeface="+mn-ea"/>
              </a:rPr>
              <a:t>buffer</a:t>
            </a:r>
            <a:r>
              <a:rPr lang="zh-TW" altLang="en-US" sz="2200" dirty="0">
                <a:latin typeface="+mn-ea"/>
              </a:rPr>
              <a:t>监视这个</a:t>
            </a:r>
            <a:r>
              <a:rPr lang="en-US" altLang="zh-TW" sz="2200" dirty="0">
                <a:latin typeface="+mn-ea"/>
              </a:rPr>
              <a:t>Observable</a:t>
            </a:r>
            <a:r>
              <a:rPr lang="zh-TW" altLang="en-US" sz="2200" dirty="0">
                <a:latin typeface="+mn-ea"/>
              </a:rPr>
              <a:t>，当它检测到一个来自这个</a:t>
            </a:r>
            <a:r>
              <a:rPr lang="en-US" altLang="zh-TW" sz="2200" dirty="0">
                <a:latin typeface="+mn-ea"/>
              </a:rPr>
              <a:t>Observable</a:t>
            </a:r>
            <a:r>
              <a:rPr lang="zh-TW" altLang="en-US" sz="2200" dirty="0">
                <a:latin typeface="+mn-ea"/>
              </a:rPr>
              <a:t>的数据时，就关闭</a:t>
            </a:r>
            <a:r>
              <a:rPr lang="en-US" altLang="zh-TW" sz="2200" dirty="0">
                <a:latin typeface="+mn-ea"/>
              </a:rPr>
              <a:t>List</a:t>
            </a:r>
            <a:r>
              <a:rPr lang="zh-TW" altLang="en-US" sz="2200" dirty="0">
                <a:latin typeface="+mn-ea"/>
              </a:rPr>
              <a:t>并且发射它自己的数据（之前的那个</a:t>
            </a:r>
            <a:r>
              <a:rPr lang="en-US" altLang="zh-TW" sz="2200" dirty="0">
                <a:latin typeface="+mn-ea"/>
              </a:rPr>
              <a:t>List</a:t>
            </a:r>
            <a:r>
              <a:rPr lang="zh-TW" altLang="en-US" sz="2200" dirty="0">
                <a:latin typeface="+mn-ea"/>
              </a:rPr>
              <a:t>）。</a:t>
            </a:r>
            <a:endParaRPr lang="zh-CN" altLang="en-US" sz="2200" dirty="0">
              <a:latin typeface="+mn-ea"/>
            </a:endParaRPr>
          </a:p>
        </p:txBody>
      </p:sp>
      <p:pic>
        <p:nvPicPr>
          <p:cNvPr id="4" name="图片 3"/>
          <p:cNvPicPr>
            <a:picLocks noChangeAspect="1"/>
          </p:cNvPicPr>
          <p:nvPr/>
        </p:nvPicPr>
        <p:blipFill>
          <a:blip r:embed="rId2"/>
          <a:stretch>
            <a:fillRect/>
          </a:stretch>
        </p:blipFill>
        <p:spPr>
          <a:xfrm>
            <a:off x="2856337" y="3239544"/>
            <a:ext cx="5037146" cy="3699154"/>
          </a:xfrm>
          <a:prstGeom prst="rect">
            <a:avLst/>
          </a:prstGeom>
        </p:spPr>
      </p:pic>
    </p:spTree>
    <p:extLst>
      <p:ext uri="{BB962C8B-B14F-4D97-AF65-F5344CB8AC3E}">
        <p14:creationId xmlns:p14="http://schemas.microsoft.com/office/powerpoint/2010/main" val="21043722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53155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cache</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cache </a:t>
            </a:r>
            <a:r>
              <a:rPr lang="zh-CN" altLang="en-US" sz="2200" dirty="0" smtClean="0">
                <a:latin typeface="+mn-ea"/>
              </a:rPr>
              <a:t>操作符能够记</a:t>
            </a:r>
            <a:r>
              <a:rPr lang="zh-CN" altLang="en-US" sz="2200" dirty="0">
                <a:latin typeface="+mn-ea"/>
              </a:rPr>
              <a:t>住</a:t>
            </a:r>
            <a:r>
              <a:rPr lang="en-US" altLang="zh-CN" sz="2200" dirty="0">
                <a:latin typeface="+mn-ea"/>
              </a:rPr>
              <a:t>Observable</a:t>
            </a:r>
            <a:r>
              <a:rPr lang="zh-CN" altLang="en-US" sz="2200" dirty="0">
                <a:latin typeface="+mn-ea"/>
              </a:rPr>
              <a:t>发射的数据序列并发射相同的数据序列给后续</a:t>
            </a:r>
            <a:r>
              <a:rPr lang="zh-CN" altLang="en-US" sz="2200" dirty="0" smtClean="0">
                <a:latin typeface="+mn-ea"/>
              </a:rPr>
              <a:t>的订阅者。为了避免内存的开销，不建议缓存大量的事件。</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2776747" y="2323716"/>
            <a:ext cx="6572796" cy="4210697"/>
          </a:xfrm>
          <a:prstGeom prst="rect">
            <a:avLst/>
          </a:prstGeom>
        </p:spPr>
      </p:pic>
    </p:spTree>
    <p:extLst>
      <p:ext uri="{BB962C8B-B14F-4D97-AF65-F5344CB8AC3E}">
        <p14:creationId xmlns:p14="http://schemas.microsoft.com/office/powerpoint/2010/main" val="30747058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0959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cast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cast </a:t>
            </a:r>
            <a:r>
              <a:rPr lang="zh-CN" altLang="en-US" sz="2200" dirty="0">
                <a:latin typeface="+mn-ea"/>
              </a:rPr>
              <a:t>操作符主要是做类型转换的，传入参数为要转换的数据类型 </a:t>
            </a:r>
            <a:r>
              <a:rPr lang="en-US" altLang="zh-CN" sz="2200" dirty="0">
                <a:latin typeface="+mn-ea"/>
              </a:rPr>
              <a:t>class</a:t>
            </a:r>
            <a:r>
              <a:rPr lang="zh-CN" altLang="en-US" sz="2200" dirty="0" smtClean="0">
                <a:latin typeface="+mn-ea"/>
              </a:rPr>
              <a:t>，如果源 </a:t>
            </a:r>
            <a:r>
              <a:rPr lang="en-US" altLang="zh-CN" sz="2200" dirty="0">
                <a:latin typeface="+mn-ea"/>
              </a:rPr>
              <a:t>Observable </a:t>
            </a:r>
            <a:r>
              <a:rPr lang="zh-CN" altLang="en-US" sz="2200" dirty="0">
                <a:latin typeface="+mn-ea"/>
              </a:rPr>
              <a:t>产生的结果不能转成指定的 </a:t>
            </a:r>
            <a:r>
              <a:rPr lang="en-US" altLang="zh-CN" sz="2200" dirty="0">
                <a:latin typeface="+mn-ea"/>
              </a:rPr>
              <a:t>class</a:t>
            </a:r>
            <a:r>
              <a:rPr lang="zh-CN" altLang="en-US" sz="2200" dirty="0">
                <a:latin typeface="+mn-ea"/>
              </a:rPr>
              <a:t>，则会抛出 </a:t>
            </a:r>
            <a:r>
              <a:rPr lang="en-US" altLang="zh-CN" sz="2200" dirty="0">
                <a:latin typeface="+mn-ea"/>
              </a:rPr>
              <a:t>ClassCastException </a:t>
            </a:r>
            <a:r>
              <a:rPr lang="zh-CN" altLang="en-US" sz="2200" dirty="0">
                <a:latin typeface="+mn-ea"/>
              </a:rPr>
              <a:t>运行时异</a:t>
            </a:r>
            <a:r>
              <a:rPr lang="zh-CN" altLang="en-US" sz="2200" dirty="0" smtClean="0">
                <a:latin typeface="+mn-ea"/>
              </a:rPr>
              <a:t>常。</a:t>
            </a:r>
            <a:endParaRPr lang="zh-CN" altLang="en-US" sz="2200" dirty="0">
              <a:latin typeface="+mn-ea"/>
            </a:endParaRPr>
          </a:p>
        </p:txBody>
      </p:sp>
      <p:pic>
        <p:nvPicPr>
          <p:cNvPr id="4" name="图片 3"/>
          <p:cNvPicPr>
            <a:picLocks noChangeAspect="1"/>
          </p:cNvPicPr>
          <p:nvPr/>
        </p:nvPicPr>
        <p:blipFill>
          <a:blip r:embed="rId2"/>
          <a:stretch>
            <a:fillRect/>
          </a:stretch>
        </p:blipFill>
        <p:spPr>
          <a:xfrm>
            <a:off x="1750032" y="2596170"/>
            <a:ext cx="8631021" cy="4113221"/>
          </a:xfrm>
          <a:prstGeom prst="rect">
            <a:avLst/>
          </a:prstGeom>
        </p:spPr>
      </p:pic>
    </p:spTree>
    <p:extLst>
      <p:ext uri="{BB962C8B-B14F-4D97-AF65-F5344CB8AC3E}">
        <p14:creationId xmlns:p14="http://schemas.microsoft.com/office/powerpoint/2010/main" val="727214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2241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collect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smtClean="0">
                <a:latin typeface="+mn-ea"/>
              </a:rPr>
              <a:t>collect </a:t>
            </a:r>
            <a:r>
              <a:rPr lang="zh-CN" altLang="en-US" sz="2200" dirty="0" smtClean="0">
                <a:latin typeface="+mn-ea"/>
              </a:rPr>
              <a:t>操作符用</a:t>
            </a:r>
            <a:r>
              <a:rPr lang="zh-CN" altLang="en-US" sz="2200" dirty="0">
                <a:latin typeface="+mn-ea"/>
              </a:rPr>
              <a:t>来将源 </a:t>
            </a:r>
            <a:r>
              <a:rPr lang="en-US" altLang="zh-CN" sz="2200" dirty="0">
                <a:latin typeface="+mn-ea"/>
              </a:rPr>
              <a:t>Observable </a:t>
            </a:r>
            <a:r>
              <a:rPr lang="zh-CN" altLang="en-US" sz="2200" dirty="0">
                <a:latin typeface="+mn-ea"/>
              </a:rPr>
              <a:t>发射的数据给收集到一个数据结构里面，需要使用两个参数：</a:t>
            </a:r>
          </a:p>
          <a:p>
            <a:pPr>
              <a:lnSpc>
                <a:spcPct val="120000"/>
              </a:lnSpc>
            </a:pPr>
            <a:r>
              <a:rPr lang="zh-CN" altLang="en-US" sz="2200" dirty="0" smtClean="0">
                <a:latin typeface="+mn-ea"/>
              </a:rPr>
              <a:t> </a:t>
            </a:r>
            <a:r>
              <a:rPr lang="en-US" altLang="zh-CN" sz="2200" dirty="0" smtClean="0">
                <a:latin typeface="+mn-ea"/>
              </a:rPr>
              <a:t>1</a:t>
            </a:r>
            <a:r>
              <a:rPr lang="zh-CN" altLang="en-US" sz="2200" dirty="0" smtClean="0">
                <a:latin typeface="+mn-ea"/>
              </a:rPr>
              <a:t>）产生收集数据结构</a:t>
            </a:r>
            <a:r>
              <a:rPr lang="zh-CN" altLang="en-US" sz="2200" dirty="0">
                <a:latin typeface="+mn-ea"/>
              </a:rPr>
              <a:t>的</a:t>
            </a:r>
            <a:r>
              <a:rPr lang="zh-CN" altLang="en-US" sz="2200" dirty="0" smtClean="0">
                <a:latin typeface="+mn-ea"/>
              </a:rPr>
              <a:t>函数；</a:t>
            </a:r>
            <a:endParaRPr lang="zh-CN" altLang="en-US" sz="2200" dirty="0">
              <a:latin typeface="+mn-ea"/>
            </a:endParaRPr>
          </a:p>
          <a:p>
            <a:pPr>
              <a:lnSpc>
                <a:spcPct val="120000"/>
              </a:lnSpc>
            </a:pPr>
            <a:r>
              <a:rPr lang="zh-CN" altLang="en-US" sz="2200" dirty="0">
                <a:latin typeface="+mn-ea"/>
              </a:rPr>
              <a:t> </a:t>
            </a:r>
            <a:r>
              <a:rPr lang="en-US" altLang="zh-CN" sz="2200" dirty="0" smtClean="0">
                <a:latin typeface="+mn-ea"/>
              </a:rPr>
              <a:t>2</a:t>
            </a:r>
            <a:r>
              <a:rPr lang="zh-CN" altLang="zh-CN" sz="2200" dirty="0" smtClean="0">
                <a:latin typeface="+mn-ea"/>
              </a:rPr>
              <a:t>）</a:t>
            </a:r>
            <a:r>
              <a:rPr lang="zh-CN" altLang="en-US" sz="2200" dirty="0" smtClean="0">
                <a:latin typeface="+mn-ea"/>
              </a:rPr>
              <a:t>接</a:t>
            </a:r>
            <a:r>
              <a:rPr lang="zh-CN" altLang="en-US" sz="2200" dirty="0">
                <a:latin typeface="+mn-ea"/>
              </a:rPr>
              <a:t>收第一个函数产</a:t>
            </a:r>
            <a:r>
              <a:rPr lang="zh-CN" altLang="en-US" sz="2200" dirty="0" smtClean="0">
                <a:latin typeface="+mn-ea"/>
              </a:rPr>
              <a:t>生的数据结构和源 </a:t>
            </a:r>
            <a:r>
              <a:rPr lang="en-US" altLang="zh-CN" sz="2200" dirty="0" smtClean="0">
                <a:latin typeface="+mn-ea"/>
              </a:rPr>
              <a:t>Observable</a:t>
            </a:r>
            <a:r>
              <a:rPr lang="zh-CN" altLang="en-US" sz="2200" dirty="0" smtClean="0">
                <a:latin typeface="+mn-ea"/>
              </a:rPr>
              <a:t> 发</a:t>
            </a:r>
            <a:r>
              <a:rPr lang="zh-CN" altLang="en-US" sz="2200" dirty="0">
                <a:latin typeface="+mn-ea"/>
              </a:rPr>
              <a:t>射的数据作为参数的函数。</a:t>
            </a:r>
          </a:p>
        </p:txBody>
      </p:sp>
      <p:pic>
        <p:nvPicPr>
          <p:cNvPr id="2" name="图片 1"/>
          <p:cNvPicPr>
            <a:picLocks noChangeAspect="1"/>
          </p:cNvPicPr>
          <p:nvPr/>
        </p:nvPicPr>
        <p:blipFill>
          <a:blip r:embed="rId2"/>
          <a:stretch>
            <a:fillRect/>
          </a:stretch>
        </p:blipFill>
        <p:spPr>
          <a:xfrm>
            <a:off x="2372013" y="2931961"/>
            <a:ext cx="7382856" cy="3806785"/>
          </a:xfrm>
          <a:prstGeom prst="rect">
            <a:avLst/>
          </a:prstGeom>
        </p:spPr>
      </p:pic>
    </p:spTree>
    <p:extLst>
      <p:ext uri="{BB962C8B-B14F-4D97-AF65-F5344CB8AC3E}">
        <p14:creationId xmlns:p14="http://schemas.microsoft.com/office/powerpoint/2010/main" val="38703125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94508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combineLatest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667397"/>
          </a:xfrm>
          <a:prstGeom prst="rect">
            <a:avLst/>
          </a:prstGeom>
          <a:noFill/>
        </p:spPr>
        <p:txBody>
          <a:bodyPr wrap="square" rtlCol="0">
            <a:spAutoFit/>
          </a:bodyPr>
          <a:lstStyle/>
          <a:p>
            <a:pPr>
              <a:lnSpc>
                <a:spcPct val="120000"/>
              </a:lnSpc>
            </a:pPr>
            <a:r>
              <a:rPr lang="en-US" altLang="zh-CN" sz="2000" dirty="0" smtClean="0">
                <a:latin typeface="+mn-ea"/>
              </a:rPr>
              <a:t>combineLatest </a:t>
            </a:r>
            <a:r>
              <a:rPr lang="zh-CN" altLang="en-US" sz="2000" dirty="0">
                <a:latin typeface="+mn-ea"/>
              </a:rPr>
              <a:t>操作</a:t>
            </a:r>
            <a:r>
              <a:rPr lang="zh-CN" altLang="en-US" sz="2000" dirty="0" smtClean="0">
                <a:latin typeface="+mn-ea"/>
              </a:rPr>
              <a:t>符的作用是当两个 </a:t>
            </a:r>
            <a:r>
              <a:rPr lang="en-US" altLang="zh-CN" sz="2000" dirty="0">
                <a:latin typeface="+mn-ea"/>
              </a:rPr>
              <a:t>Observables </a:t>
            </a:r>
            <a:r>
              <a:rPr lang="zh-CN" altLang="en-US" sz="2000" dirty="0">
                <a:latin typeface="+mn-ea"/>
              </a:rPr>
              <a:t>中的任何一个发射了一个数据时，通过一个指定的函数组合每个 </a:t>
            </a:r>
            <a:r>
              <a:rPr lang="en-US" altLang="zh-CN" sz="2000" dirty="0">
                <a:latin typeface="+mn-ea"/>
              </a:rPr>
              <a:t>Observable </a:t>
            </a:r>
            <a:r>
              <a:rPr lang="zh-CN" altLang="en-US" sz="2000" dirty="0">
                <a:latin typeface="+mn-ea"/>
              </a:rPr>
              <a:t>发射的</a:t>
            </a:r>
            <a:r>
              <a:rPr lang="zh-CN" altLang="en-US" sz="2000" dirty="0" smtClean="0">
                <a:latin typeface="+mn-ea"/>
              </a:rPr>
              <a:t>最新数据，</a:t>
            </a:r>
            <a:r>
              <a:rPr lang="zh-CN" altLang="en-US" sz="2000" dirty="0">
                <a:latin typeface="+mn-ea"/>
              </a:rPr>
              <a:t>然后发射这个</a:t>
            </a:r>
            <a:r>
              <a:rPr lang="zh-CN" altLang="en-US" sz="2000" dirty="0" smtClean="0">
                <a:latin typeface="+mn-ea"/>
              </a:rPr>
              <a:t>函数的结果，其必须满足两个</a:t>
            </a:r>
            <a:r>
              <a:rPr lang="zh-CN" altLang="en-US" sz="2000" dirty="0">
                <a:latin typeface="+mn-ea"/>
              </a:rPr>
              <a:t>条件：</a:t>
            </a:r>
          </a:p>
          <a:p>
            <a:pPr>
              <a:lnSpc>
                <a:spcPct val="120000"/>
              </a:lnSpc>
            </a:pPr>
            <a:r>
              <a:rPr lang="en-US" altLang="zh-CN" sz="2000" dirty="0" smtClean="0">
                <a:latin typeface="+mn-ea"/>
              </a:rPr>
              <a:t>1</a:t>
            </a:r>
            <a:r>
              <a:rPr lang="zh-CN" altLang="zh-CN" sz="2000" dirty="0" smtClean="0">
                <a:latin typeface="+mn-ea"/>
              </a:rPr>
              <a:t>）</a:t>
            </a:r>
            <a:r>
              <a:rPr lang="zh-CN" altLang="en-US" sz="2000" dirty="0" smtClean="0">
                <a:latin typeface="+mn-ea"/>
              </a:rPr>
              <a:t>所有的</a:t>
            </a:r>
            <a:r>
              <a:rPr lang="en-US" altLang="zh-CN" sz="2000" dirty="0">
                <a:latin typeface="+mn-ea"/>
              </a:rPr>
              <a:t>Observable</a:t>
            </a:r>
            <a:r>
              <a:rPr lang="zh-CN" altLang="en-US" sz="2000" dirty="0" smtClean="0">
                <a:latin typeface="+mn-ea"/>
              </a:rPr>
              <a:t>都发射过数据；</a:t>
            </a:r>
            <a:endParaRPr lang="zh-CN" altLang="en-US" sz="2000" dirty="0">
              <a:latin typeface="+mn-ea"/>
            </a:endParaRPr>
          </a:p>
          <a:p>
            <a:pPr>
              <a:lnSpc>
                <a:spcPct val="120000"/>
              </a:lnSpc>
            </a:pPr>
            <a:r>
              <a:rPr lang="en-US" altLang="zh-CN" sz="2000" dirty="0" smtClean="0">
                <a:latin typeface="+mn-ea"/>
              </a:rPr>
              <a:t>2</a:t>
            </a:r>
            <a:r>
              <a:rPr lang="zh-CN" altLang="zh-CN" sz="2000" dirty="0" smtClean="0">
                <a:latin typeface="+mn-ea"/>
              </a:rPr>
              <a:t>）</a:t>
            </a:r>
            <a:r>
              <a:rPr lang="zh-CN" altLang="en-US" sz="2000" dirty="0" smtClean="0">
                <a:latin typeface="+mn-ea"/>
              </a:rPr>
              <a:t>满</a:t>
            </a:r>
            <a:r>
              <a:rPr lang="zh-CN" altLang="en-US" sz="2000" dirty="0">
                <a:latin typeface="+mn-ea"/>
              </a:rPr>
              <a:t>足条件</a:t>
            </a:r>
            <a:r>
              <a:rPr lang="en-US" altLang="zh-CN" sz="2000" dirty="0">
                <a:latin typeface="+mn-ea"/>
              </a:rPr>
              <a:t>1</a:t>
            </a:r>
            <a:r>
              <a:rPr lang="zh-CN" altLang="en-US" sz="2000" dirty="0">
                <a:latin typeface="+mn-ea"/>
              </a:rPr>
              <a:t>的时候任何一个 </a:t>
            </a:r>
            <a:r>
              <a:rPr lang="en-US" altLang="zh-CN" sz="2000" dirty="0">
                <a:latin typeface="+mn-ea"/>
              </a:rPr>
              <a:t>Observable </a:t>
            </a:r>
            <a:r>
              <a:rPr lang="zh-CN" altLang="en-US" sz="2000" dirty="0">
                <a:latin typeface="+mn-ea"/>
              </a:rPr>
              <a:t>发射一个数据，就将所有 </a:t>
            </a:r>
            <a:r>
              <a:rPr lang="en-US" altLang="zh-CN" sz="2000" dirty="0">
                <a:latin typeface="+mn-ea"/>
              </a:rPr>
              <a:t>Observable </a:t>
            </a:r>
            <a:r>
              <a:rPr lang="zh-CN" altLang="en-US" sz="2000" dirty="0">
                <a:latin typeface="+mn-ea"/>
              </a:rPr>
              <a:t>最新发射的数据按照提供的函数组装起来发射出去</a:t>
            </a:r>
            <a:r>
              <a:rPr lang="zh-CN" altLang="en-US" sz="2000" dirty="0" smtClean="0">
                <a:latin typeface="+mn-ea"/>
              </a:rPr>
              <a:t>。</a:t>
            </a:r>
            <a:endParaRPr lang="en-US" altLang="zh-CN" sz="2000" dirty="0" smtClean="0">
              <a:latin typeface="+mn-ea"/>
            </a:endParaRPr>
          </a:p>
          <a:p>
            <a:pPr>
              <a:lnSpc>
                <a:spcPct val="120000"/>
              </a:lnSpc>
            </a:pPr>
            <a:r>
              <a:rPr lang="zh-CN" altLang="en-US" sz="2000" dirty="0" smtClean="0">
                <a:latin typeface="+mn-ea"/>
              </a:rPr>
              <a:t>在这两个条件下</a:t>
            </a:r>
            <a:r>
              <a:rPr lang="zh-CN" altLang="zh-CN" sz="2000" dirty="0" smtClean="0">
                <a:latin typeface="+mn-ea"/>
              </a:rPr>
              <a:t>，</a:t>
            </a:r>
            <a:r>
              <a:rPr lang="zh-CN" altLang="en-US" sz="2000" dirty="0" smtClean="0">
                <a:latin typeface="+mn-ea"/>
              </a:rPr>
              <a:t>可能会忽略掉一些发射的数据</a:t>
            </a:r>
            <a:r>
              <a:rPr lang="zh-CN" altLang="zh-CN" sz="2000" dirty="0" smtClean="0">
                <a:latin typeface="+mn-ea"/>
              </a:rPr>
              <a:t>。</a:t>
            </a:r>
            <a:endParaRPr lang="zh-CN" altLang="en-US" sz="2000" dirty="0">
              <a:latin typeface="+mn-ea"/>
            </a:endParaRPr>
          </a:p>
        </p:txBody>
      </p:sp>
      <p:pic>
        <p:nvPicPr>
          <p:cNvPr id="4" name="图片 3"/>
          <p:cNvPicPr>
            <a:picLocks noChangeAspect="1"/>
          </p:cNvPicPr>
          <p:nvPr/>
        </p:nvPicPr>
        <p:blipFill>
          <a:blip r:embed="rId2"/>
          <a:stretch>
            <a:fillRect/>
          </a:stretch>
        </p:blipFill>
        <p:spPr>
          <a:xfrm>
            <a:off x="3597274" y="3839210"/>
            <a:ext cx="5009170" cy="2974195"/>
          </a:xfrm>
          <a:prstGeom prst="rect">
            <a:avLst/>
          </a:prstGeom>
        </p:spPr>
      </p:pic>
    </p:spTree>
    <p:extLst>
      <p:ext uri="{BB962C8B-B14F-4D97-AF65-F5344CB8AC3E}">
        <p14:creationId xmlns:p14="http://schemas.microsoft.com/office/powerpoint/2010/main" val="14157734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3728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compose</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compose</a:t>
            </a:r>
            <a:r>
              <a:rPr lang="zh-CN" altLang="en-US" sz="2200" dirty="0">
                <a:latin typeface="+mn-ea"/>
              </a:rPr>
              <a:t> 操作符是通过 </a:t>
            </a:r>
            <a:r>
              <a:rPr lang="en-US" altLang="zh-CN" sz="2200" dirty="0">
                <a:latin typeface="+mn-ea"/>
              </a:rPr>
              <a:t>Transform</a:t>
            </a:r>
            <a:r>
              <a:rPr lang="zh-CN" altLang="en-US" sz="2200" dirty="0">
                <a:latin typeface="+mn-ea"/>
              </a:rPr>
              <a:t>，对源 </a:t>
            </a:r>
            <a:r>
              <a:rPr lang="en-US" altLang="zh-CN" sz="2200" dirty="0">
                <a:latin typeface="+mn-ea"/>
              </a:rPr>
              <a:t>Observable </a:t>
            </a:r>
            <a:r>
              <a:rPr lang="zh-CN" altLang="en-US" sz="2200" dirty="0">
                <a:latin typeface="+mn-ea"/>
              </a:rPr>
              <a:t>进行操作</a:t>
            </a:r>
            <a:r>
              <a:rPr lang="zh-CN" altLang="en-US" sz="2200" dirty="0" smtClean="0">
                <a:latin typeface="+mn-ea"/>
              </a:rPr>
              <a:t>，保证</a:t>
            </a:r>
            <a:r>
              <a:rPr lang="en-US" altLang="zh-CN" sz="2200" dirty="0">
                <a:latin typeface="+mn-ea"/>
              </a:rPr>
              <a:t>Rx</a:t>
            </a:r>
            <a:r>
              <a:rPr lang="zh-CN" altLang="en-US" sz="2200" dirty="0">
                <a:latin typeface="+mn-ea"/>
              </a:rPr>
              <a:t>的链式结构特征</a:t>
            </a:r>
            <a:r>
              <a:rPr lang="zh-CN" altLang="en-US" sz="2200" dirty="0" smtClean="0">
                <a:latin typeface="+mn-ea"/>
              </a:rPr>
              <a:t>。和</a:t>
            </a:r>
            <a:r>
              <a:rPr lang="zh-CN" altLang="zh-CN" sz="2200" dirty="0">
                <a:latin typeface="+mn-ea"/>
              </a:rPr>
              <a:t> </a:t>
            </a:r>
            <a:r>
              <a:rPr lang="en-US" altLang="zh-CN" sz="2200" dirty="0" smtClean="0">
                <a:latin typeface="+mn-ea"/>
              </a:rPr>
              <a:t>lift</a:t>
            </a:r>
            <a:r>
              <a:rPr lang="zh-CN" altLang="en-US" sz="2200" dirty="0" smtClean="0">
                <a:latin typeface="+mn-ea"/>
              </a:rPr>
              <a:t> 不同的是，</a:t>
            </a:r>
            <a:r>
              <a:rPr lang="en-US" altLang="zh-CN" sz="2200" dirty="0" smtClean="0">
                <a:latin typeface="+mn-ea"/>
              </a:rPr>
              <a:t>compose</a:t>
            </a:r>
            <a:r>
              <a:rPr lang="zh-CN" altLang="en-US" sz="2200" dirty="0" smtClean="0">
                <a:latin typeface="+mn-ea"/>
              </a:rPr>
              <a:t> 操作的是源 </a:t>
            </a:r>
            <a:r>
              <a:rPr lang="en-US" altLang="zh-CN" sz="2200" dirty="0" smtClean="0">
                <a:latin typeface="+mn-ea"/>
              </a:rPr>
              <a:t>Observable</a:t>
            </a:r>
            <a:r>
              <a:rPr lang="zh-CN" altLang="en-US" sz="2200" dirty="0" smtClean="0">
                <a:latin typeface="+mn-ea"/>
              </a:rPr>
              <a:t>，而不是事件。详情请看代码</a:t>
            </a:r>
            <a:r>
              <a:rPr lang="zh-CN" altLang="en-US" sz="2200" dirty="0">
                <a:latin typeface="+mn-ea"/>
              </a:rPr>
              <a:t>。</a:t>
            </a:r>
          </a:p>
        </p:txBody>
      </p:sp>
    </p:spTree>
    <p:extLst>
      <p:ext uri="{BB962C8B-B14F-4D97-AF65-F5344CB8AC3E}">
        <p14:creationId xmlns:p14="http://schemas.microsoft.com/office/powerpoint/2010/main" val="13258597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875215" y="367297"/>
            <a:ext cx="4930458" cy="748974"/>
          </a:xfrm>
          <a:prstGeom prst="rect">
            <a:avLst/>
          </a:prstGeom>
          <a:noFill/>
        </p:spPr>
        <p:txBody>
          <a:bodyPr wrap="none" rtlCol="0">
            <a:spAutoFit/>
          </a:bodyPr>
          <a:lstStyle/>
          <a:p>
            <a:r>
              <a:rPr kumimoji="1" lang="en-US" altLang="zh-CN" sz="4267"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rPr>
              <a:t>What is ReactiveX</a:t>
            </a:r>
            <a:endParaRPr kumimoji="1" lang="zh-CN" altLang="en-US" sz="4267"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endParaRPr>
          </a:p>
        </p:txBody>
      </p:sp>
      <p:cxnSp>
        <p:nvCxnSpPr>
          <p:cNvPr id="3" name="直线连接符 2"/>
          <p:cNvCxnSpPr/>
          <p:nvPr/>
        </p:nvCxnSpPr>
        <p:spPr>
          <a:xfrm>
            <a:off x="672492"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679986"/>
            <a:ext cx="10803230" cy="1706108"/>
          </a:xfrm>
          <a:prstGeom prst="rect">
            <a:avLst/>
          </a:prstGeom>
          <a:noFill/>
        </p:spPr>
        <p:txBody>
          <a:bodyPr wrap="square" rtlCol="0">
            <a:spAutoFit/>
          </a:bodyPr>
          <a:lstStyle/>
          <a:p>
            <a:pPr>
              <a:lnSpc>
                <a:spcPct val="120000"/>
              </a:lnSpc>
            </a:pPr>
            <a:r>
              <a:rPr lang="en-US" altLang="zh-CN" sz="2200" dirty="0" smtClean="0">
                <a:solidFill>
                  <a:srgbClr val="FFFFFF"/>
                </a:solidFill>
                <a:latin typeface="+mn-ea"/>
              </a:rPr>
              <a:t>ReactiveX</a:t>
            </a:r>
            <a:r>
              <a:rPr lang="zh-CN" altLang="en-US" sz="2200" dirty="0" smtClean="0">
                <a:solidFill>
                  <a:srgbClr val="FFFFFF"/>
                </a:solidFill>
                <a:latin typeface="+mn-ea"/>
              </a:rPr>
              <a:t>（</a:t>
            </a:r>
            <a:r>
              <a:rPr lang="en-US" altLang="zh-CN" sz="2200" dirty="0">
                <a:solidFill>
                  <a:srgbClr val="FFFFFF"/>
                </a:solidFill>
                <a:latin typeface="+mn-ea"/>
              </a:rPr>
              <a:t>Reactive Extensions</a:t>
            </a:r>
            <a:r>
              <a:rPr lang="zh-CN" altLang="en-US" sz="2200" dirty="0" smtClean="0">
                <a:solidFill>
                  <a:srgbClr val="FFFFFF"/>
                </a:solidFill>
                <a:latin typeface="+mn-ea"/>
              </a:rPr>
              <a:t>）</a:t>
            </a:r>
            <a:r>
              <a:rPr lang="en-US" altLang="zh-CN" sz="2200" dirty="0" smtClean="0">
                <a:solidFill>
                  <a:srgbClr val="FFFFFF"/>
                </a:solidFill>
                <a:latin typeface="+mn-ea"/>
              </a:rPr>
              <a:t> </a:t>
            </a:r>
            <a:r>
              <a:rPr lang="zh-CN" altLang="en-US" sz="2200" dirty="0" smtClean="0">
                <a:solidFill>
                  <a:srgbClr val="FFFFFF"/>
                </a:solidFill>
                <a:latin typeface="+mn-ea"/>
              </a:rPr>
              <a:t>是一个专注于异步编程与控制可观察数据</a:t>
            </a:r>
            <a:r>
              <a:rPr lang="zh-CN" altLang="en-US" sz="2200" dirty="0">
                <a:solidFill>
                  <a:srgbClr val="FFFFFF"/>
                </a:solidFill>
                <a:latin typeface="+mn-ea"/>
              </a:rPr>
              <a:t>（或者事件）流的</a:t>
            </a:r>
            <a:r>
              <a:rPr lang="en-US" altLang="zh-CN" sz="2200" dirty="0" smtClean="0">
                <a:solidFill>
                  <a:srgbClr val="FFFFFF"/>
                </a:solidFill>
                <a:latin typeface="+mn-ea"/>
              </a:rPr>
              <a:t>API</a:t>
            </a:r>
            <a:r>
              <a:rPr lang="zh-CN" altLang="en-US" sz="2200" dirty="0" smtClean="0">
                <a:solidFill>
                  <a:srgbClr val="FFFFFF"/>
                </a:solidFill>
                <a:latin typeface="+mn-ea"/>
              </a:rPr>
              <a:t>，它结合了观察者</a:t>
            </a:r>
            <a:r>
              <a:rPr lang="zh-CN" altLang="en-US" sz="2200" dirty="0">
                <a:solidFill>
                  <a:srgbClr val="FFFFFF"/>
                </a:solidFill>
                <a:latin typeface="+mn-ea"/>
              </a:rPr>
              <a:t>模式、迭代器模式和函数式编</a:t>
            </a:r>
            <a:r>
              <a:rPr lang="zh-CN" altLang="en-US" sz="2200" dirty="0" smtClean="0">
                <a:solidFill>
                  <a:srgbClr val="FFFFFF"/>
                </a:solidFill>
                <a:latin typeface="+mn-ea"/>
              </a:rPr>
              <a:t>程的精华。</a:t>
            </a:r>
            <a:r>
              <a:rPr lang="en-US" altLang="zh-CN" sz="2200" dirty="0" smtClean="0">
                <a:solidFill>
                  <a:srgbClr val="FFFFFF"/>
                </a:solidFill>
                <a:latin typeface="+mn-ea"/>
              </a:rPr>
              <a:t>ReactiveX</a:t>
            </a:r>
            <a:r>
              <a:rPr lang="zh-CN" altLang="en-US" sz="2200" dirty="0" smtClean="0">
                <a:solidFill>
                  <a:srgbClr val="FFFFFF"/>
                </a:solidFill>
                <a:latin typeface="+mn-ea"/>
              </a:rPr>
              <a:t> 不仅仅是一个编程接</a:t>
            </a:r>
            <a:r>
              <a:rPr lang="zh-CN" altLang="en-US" sz="2200" dirty="0">
                <a:solidFill>
                  <a:srgbClr val="FFFFFF"/>
                </a:solidFill>
                <a:latin typeface="+mn-ea"/>
              </a:rPr>
              <a:t>口，它是一种编程思想的突破，它影响了许多其它的程序库和框架以及编程语言</a:t>
            </a:r>
            <a:r>
              <a:rPr lang="zh-CN" altLang="en-US" sz="2200" dirty="0" smtClean="0">
                <a:solidFill>
                  <a:srgbClr val="FFFFFF"/>
                </a:solidFill>
                <a:latin typeface="+mn-ea"/>
              </a:rPr>
              <a:t>。</a:t>
            </a:r>
            <a:endParaRPr lang="en-US" altLang="zh-CN" sz="2200" dirty="0" smtClean="0">
              <a:solidFill>
                <a:srgbClr val="FFFFFF"/>
              </a:solidFill>
              <a:latin typeface="+mn-ea"/>
            </a:endParaRPr>
          </a:p>
        </p:txBody>
      </p:sp>
      <p:cxnSp>
        <p:nvCxnSpPr>
          <p:cNvPr id="5" name="直线连接符 4"/>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620978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5798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concat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concat</a:t>
            </a:r>
            <a:r>
              <a:rPr lang="zh-CN" altLang="en-US" sz="2200" dirty="0" smtClean="0">
                <a:latin typeface="+mn-ea"/>
              </a:rPr>
              <a:t> 操作</a:t>
            </a:r>
            <a:r>
              <a:rPr lang="zh-CN" altLang="en-US" sz="2200" dirty="0">
                <a:latin typeface="+mn-ea"/>
              </a:rPr>
              <a:t>符的作用是不交错的连接多个 </a:t>
            </a:r>
            <a:r>
              <a:rPr lang="en-US" altLang="zh-CN" sz="2200" dirty="0">
                <a:latin typeface="+mn-ea"/>
              </a:rPr>
              <a:t>Observable </a:t>
            </a:r>
            <a:r>
              <a:rPr lang="zh-CN" altLang="en-US" sz="2200" dirty="0">
                <a:latin typeface="+mn-ea"/>
              </a:rPr>
              <a:t>的数据，按照先后顺序，逐个检索执</a:t>
            </a:r>
            <a:r>
              <a:rPr lang="zh-CN" altLang="en-US" sz="2200" dirty="0" smtClean="0">
                <a:latin typeface="+mn-ea"/>
              </a:rPr>
              <a:t>行。</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2169034" y="2051881"/>
            <a:ext cx="7545484" cy="4480131"/>
          </a:xfrm>
          <a:prstGeom prst="rect">
            <a:avLst/>
          </a:prstGeom>
        </p:spPr>
      </p:pic>
    </p:spTree>
    <p:extLst>
      <p:ext uri="{BB962C8B-B14F-4D97-AF65-F5344CB8AC3E}">
        <p14:creationId xmlns:p14="http://schemas.microsoft.com/office/powerpoint/2010/main" val="26135385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7031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concatMap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smtClean="0">
                <a:latin typeface="+mn-ea"/>
              </a:rPr>
              <a:t>concatMap </a:t>
            </a:r>
            <a:r>
              <a:rPr lang="zh-CN" altLang="en-US" sz="2200" dirty="0">
                <a:latin typeface="+mn-ea"/>
              </a:rPr>
              <a:t>是把源 </a:t>
            </a:r>
            <a:r>
              <a:rPr lang="en-US" altLang="zh-CN" sz="2200" dirty="0">
                <a:latin typeface="+mn-ea"/>
              </a:rPr>
              <a:t>Observable </a:t>
            </a:r>
            <a:r>
              <a:rPr lang="zh-CN" altLang="en-US" sz="2200" dirty="0">
                <a:latin typeface="+mn-ea"/>
              </a:rPr>
              <a:t>产生的结果转换成多个 </a:t>
            </a:r>
            <a:r>
              <a:rPr lang="en-US" altLang="zh-CN" sz="2200" dirty="0">
                <a:latin typeface="+mn-ea"/>
              </a:rPr>
              <a:t>Observable</a:t>
            </a:r>
            <a:r>
              <a:rPr lang="zh-CN" altLang="en-US" sz="2200" dirty="0" smtClean="0">
                <a:latin typeface="+mn-ea"/>
              </a:rPr>
              <a:t>，然后把这多个 </a:t>
            </a:r>
            <a:r>
              <a:rPr lang="en-US" altLang="zh-CN" sz="2200" dirty="0">
                <a:latin typeface="+mn-ea"/>
              </a:rPr>
              <a:t>Observable “</a:t>
            </a:r>
            <a:r>
              <a:rPr lang="zh-CN" altLang="en-US" sz="2200" dirty="0">
                <a:latin typeface="+mn-ea"/>
              </a:rPr>
              <a:t>扁平化”成一个 </a:t>
            </a:r>
            <a:r>
              <a:rPr lang="en-US" altLang="zh-CN" sz="2200" dirty="0">
                <a:latin typeface="+mn-ea"/>
              </a:rPr>
              <a:t>Observable</a:t>
            </a:r>
            <a:r>
              <a:rPr lang="zh-CN" altLang="en-US" sz="2200" dirty="0">
                <a:latin typeface="+mn-ea"/>
              </a:rPr>
              <a:t>，并依次提交产</a:t>
            </a:r>
            <a:r>
              <a:rPr lang="zh-CN" altLang="en-US" sz="2200" dirty="0" smtClean="0">
                <a:latin typeface="+mn-ea"/>
              </a:rPr>
              <a:t>生的结果给订阅者</a:t>
            </a:r>
            <a:r>
              <a:rPr lang="zh-CN" altLang="en-US" sz="2200" dirty="0">
                <a:latin typeface="+mn-ea"/>
              </a:rPr>
              <a:t>。</a:t>
            </a:r>
            <a:r>
              <a:rPr lang="en-US" altLang="zh-CN" sz="2200" dirty="0" smtClean="0">
                <a:latin typeface="+mn-ea"/>
              </a:rPr>
              <a:t>concatMap</a:t>
            </a:r>
            <a:r>
              <a:rPr lang="en-US" altLang="zh-CN" sz="2200" dirty="0">
                <a:latin typeface="+mn-ea"/>
              </a:rPr>
              <a:t>() </a:t>
            </a:r>
            <a:r>
              <a:rPr lang="zh-CN" altLang="en-US" sz="2200" dirty="0">
                <a:latin typeface="+mn-ea"/>
              </a:rPr>
              <a:t>函数解决了 </a:t>
            </a:r>
            <a:r>
              <a:rPr lang="en-US" altLang="zh-CN" sz="2200" dirty="0">
                <a:latin typeface="+mn-ea"/>
              </a:rPr>
              <a:t>flatMap() </a:t>
            </a:r>
            <a:r>
              <a:rPr lang="zh-CN" altLang="en-US" sz="2200" dirty="0">
                <a:latin typeface="+mn-ea"/>
              </a:rPr>
              <a:t>的交叉问题，提供了一种能够把发射的值连续在一起的铺平函数，</a:t>
            </a:r>
            <a:r>
              <a:rPr lang="zh-CN" altLang="en-US" sz="2200" dirty="0" smtClean="0">
                <a:latin typeface="+mn-ea"/>
              </a:rPr>
              <a:t>而不是合并它们。</a:t>
            </a:r>
            <a:endParaRPr lang="zh-CN" altLang="en-US" sz="2200" dirty="0">
              <a:latin typeface="+mn-ea"/>
            </a:endParaRPr>
          </a:p>
        </p:txBody>
      </p:sp>
      <p:pic>
        <p:nvPicPr>
          <p:cNvPr id="4" name="图片 3"/>
          <p:cNvPicPr>
            <a:picLocks noChangeAspect="1"/>
          </p:cNvPicPr>
          <p:nvPr/>
        </p:nvPicPr>
        <p:blipFill>
          <a:blip r:embed="rId2"/>
          <a:stretch>
            <a:fillRect/>
          </a:stretch>
        </p:blipFill>
        <p:spPr>
          <a:xfrm>
            <a:off x="2283342" y="2958981"/>
            <a:ext cx="7582115" cy="3613352"/>
          </a:xfrm>
          <a:prstGeom prst="rect">
            <a:avLst/>
          </a:prstGeom>
        </p:spPr>
      </p:pic>
    </p:spTree>
    <p:extLst>
      <p:ext uri="{BB962C8B-B14F-4D97-AF65-F5344CB8AC3E}">
        <p14:creationId xmlns:p14="http://schemas.microsoft.com/office/powerpoint/2010/main" val="26035820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34934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contains</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contains </a:t>
            </a:r>
            <a:r>
              <a:rPr lang="zh-CN" altLang="en-US" sz="2200" dirty="0" smtClean="0">
                <a:latin typeface="+mn-ea"/>
              </a:rPr>
              <a:t>操作符用</a:t>
            </a:r>
            <a:r>
              <a:rPr lang="zh-CN" altLang="en-US" sz="2200" dirty="0">
                <a:latin typeface="+mn-ea"/>
              </a:rPr>
              <a:t>来判断源 </a:t>
            </a:r>
            <a:r>
              <a:rPr lang="en-US" altLang="zh-CN" sz="2200" dirty="0">
                <a:latin typeface="+mn-ea"/>
              </a:rPr>
              <a:t>Observable </a:t>
            </a:r>
            <a:r>
              <a:rPr lang="zh-CN" altLang="en-US" sz="2200" dirty="0">
                <a:latin typeface="+mn-ea"/>
              </a:rPr>
              <a:t>所发射的数据是否包含某一个数据，如果包含会返回 </a:t>
            </a:r>
            <a:r>
              <a:rPr lang="en-US" altLang="zh-CN" sz="2200" dirty="0">
                <a:latin typeface="+mn-ea"/>
              </a:rPr>
              <a:t>true</a:t>
            </a:r>
            <a:r>
              <a:rPr lang="zh-CN" altLang="en-US" sz="2200" dirty="0">
                <a:latin typeface="+mn-ea"/>
              </a:rPr>
              <a:t>，如果源 </a:t>
            </a:r>
            <a:r>
              <a:rPr lang="en-US" altLang="zh-CN" sz="2200" dirty="0">
                <a:latin typeface="+mn-ea"/>
              </a:rPr>
              <a:t>Observable </a:t>
            </a:r>
            <a:r>
              <a:rPr lang="zh-CN" altLang="en-US" sz="2200" dirty="0">
                <a:latin typeface="+mn-ea"/>
              </a:rPr>
              <a:t>已经结束了却还没有发射这个数据则返回 </a:t>
            </a:r>
            <a:r>
              <a:rPr lang="en-US" altLang="zh-CN" sz="2200" dirty="0">
                <a:latin typeface="+mn-ea"/>
              </a:rPr>
              <a:t>false</a:t>
            </a:r>
            <a:r>
              <a:rPr lang="zh-CN" altLang="en-US" sz="2200" dirty="0">
                <a:latin typeface="+mn-ea"/>
              </a:rPr>
              <a:t>。</a:t>
            </a:r>
          </a:p>
        </p:txBody>
      </p:sp>
      <p:pic>
        <p:nvPicPr>
          <p:cNvPr id="2" name="图片 1"/>
          <p:cNvPicPr>
            <a:picLocks noChangeAspect="1"/>
          </p:cNvPicPr>
          <p:nvPr/>
        </p:nvPicPr>
        <p:blipFill>
          <a:blip r:embed="rId2"/>
          <a:stretch>
            <a:fillRect/>
          </a:stretch>
        </p:blipFill>
        <p:spPr>
          <a:xfrm>
            <a:off x="1928089" y="2241021"/>
            <a:ext cx="8592933" cy="4296467"/>
          </a:xfrm>
          <a:prstGeom prst="rect">
            <a:avLst/>
          </a:prstGeom>
        </p:spPr>
      </p:pic>
    </p:spTree>
    <p:extLst>
      <p:ext uri="{BB962C8B-B14F-4D97-AF65-F5344CB8AC3E}">
        <p14:creationId xmlns:p14="http://schemas.microsoft.com/office/powerpoint/2010/main" val="37600420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9611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count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a:latin typeface="+mn-ea"/>
              </a:rPr>
              <a:t>count </a:t>
            </a:r>
            <a:r>
              <a:rPr lang="zh-CN" altLang="en-US" sz="2200" dirty="0">
                <a:latin typeface="+mn-ea"/>
              </a:rPr>
              <a:t>操作符用来统计源 </a:t>
            </a:r>
            <a:r>
              <a:rPr lang="en-US" altLang="zh-CN" sz="2200" dirty="0">
                <a:latin typeface="+mn-ea"/>
              </a:rPr>
              <a:t>Observable </a:t>
            </a:r>
            <a:r>
              <a:rPr lang="zh-CN" altLang="en-US" sz="2200" dirty="0">
                <a:latin typeface="+mn-ea"/>
              </a:rPr>
              <a:t>发射了多少个数据，最后将数目给发射出来</a:t>
            </a:r>
            <a:r>
              <a:rPr lang="zh-CN" altLang="en-US" sz="2200" dirty="0" smtClean="0">
                <a:latin typeface="+mn-ea"/>
              </a:rPr>
              <a:t>；如果源 </a:t>
            </a:r>
            <a:r>
              <a:rPr lang="en-US" altLang="zh-CN" sz="2200" dirty="0">
                <a:latin typeface="+mn-ea"/>
              </a:rPr>
              <a:t>Observable </a:t>
            </a:r>
            <a:r>
              <a:rPr lang="zh-CN" altLang="en-US" sz="2200" dirty="0">
                <a:latin typeface="+mn-ea"/>
              </a:rPr>
              <a:t>发射错误，则会将错误直接报出来；在源 </a:t>
            </a:r>
            <a:r>
              <a:rPr lang="en-US" altLang="zh-CN" sz="2200" dirty="0">
                <a:latin typeface="+mn-ea"/>
              </a:rPr>
              <a:t>Observable </a:t>
            </a:r>
            <a:r>
              <a:rPr lang="zh-CN" altLang="en-US" sz="2200" dirty="0">
                <a:latin typeface="+mn-ea"/>
              </a:rPr>
              <a:t>没有终止前，</a:t>
            </a:r>
            <a:r>
              <a:rPr lang="en-US" altLang="zh-CN" sz="2200" dirty="0">
                <a:latin typeface="+mn-ea"/>
              </a:rPr>
              <a:t>count </a:t>
            </a:r>
            <a:r>
              <a:rPr lang="zh-CN" altLang="en-US" sz="2200" dirty="0">
                <a:latin typeface="+mn-ea"/>
              </a:rPr>
              <a:t>是不会发射统计数据的。</a:t>
            </a:r>
          </a:p>
        </p:txBody>
      </p:sp>
      <p:pic>
        <p:nvPicPr>
          <p:cNvPr id="4" name="图片 3"/>
          <p:cNvPicPr>
            <a:picLocks noChangeAspect="1"/>
          </p:cNvPicPr>
          <p:nvPr/>
        </p:nvPicPr>
        <p:blipFill>
          <a:blip r:embed="rId2"/>
          <a:stretch>
            <a:fillRect/>
          </a:stretch>
        </p:blipFill>
        <p:spPr>
          <a:xfrm>
            <a:off x="1396424" y="2593247"/>
            <a:ext cx="8349816" cy="4044442"/>
          </a:xfrm>
          <a:prstGeom prst="rect">
            <a:avLst/>
          </a:prstGeom>
        </p:spPr>
      </p:pic>
    </p:spTree>
    <p:extLst>
      <p:ext uri="{BB962C8B-B14F-4D97-AF65-F5344CB8AC3E}">
        <p14:creationId xmlns:p14="http://schemas.microsoft.com/office/powerpoint/2010/main" val="30953894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05009" cy="707886"/>
          </a:xfrm>
          <a:prstGeom prst="rect">
            <a:avLst/>
          </a:prstGeom>
          <a:noFill/>
        </p:spPr>
        <p:txBody>
          <a:bodyPr wrap="none" rtlCol="0">
            <a:spAutoFit/>
          </a:bodyPr>
          <a:lstStyle/>
          <a:p>
            <a:r>
              <a:rPr lang="en-US" altLang="zh-CN" sz="4000" dirty="0" smtClean="0">
                <a:solidFill>
                  <a:srgbClr val="FFFFFF"/>
                </a:solidFill>
                <a:latin typeface="+mj-lt"/>
                <a:ea typeface="+mj-ea"/>
                <a:sym typeface="Wingdings"/>
              </a:rPr>
              <a:t>Observable create</a:t>
            </a:r>
            <a:endParaRPr kumimoji="1" lang="zh-CN" altLang="en-US" sz="4000" dirty="0">
              <a:solidFill>
                <a:schemeClr val="bg1">
                  <a:lumMod val="95000"/>
                </a:schemeClr>
              </a:solidFill>
              <a:latin typeface="+mj-lt"/>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create </a:t>
            </a:r>
            <a:r>
              <a:rPr lang="zh-CN" altLang="en-US" sz="2200" dirty="0">
                <a:latin typeface="+mn-ea"/>
              </a:rPr>
              <a:t>操作符可以从头开始创建一个 </a:t>
            </a:r>
            <a:r>
              <a:rPr lang="en-US" altLang="zh-CN" sz="2200" dirty="0">
                <a:latin typeface="+mn-ea"/>
              </a:rPr>
              <a:t>Observable</a:t>
            </a:r>
            <a:r>
              <a:rPr lang="zh-CN" altLang="en-US" sz="2200" dirty="0">
                <a:latin typeface="+mn-ea"/>
              </a:rPr>
              <a:t>，给这个操作符传递一个接受观察者作为参数的函数</a:t>
            </a:r>
            <a:r>
              <a:rPr lang="zh-CN" altLang="en-US" sz="2200" dirty="0" smtClean="0">
                <a:latin typeface="+mn-ea"/>
              </a:rPr>
              <a:t>，编写这个函数让它</a:t>
            </a:r>
            <a:r>
              <a:rPr lang="zh-CN" altLang="en-US" sz="2200" dirty="0">
                <a:latin typeface="+mn-ea"/>
              </a:rPr>
              <a:t>的行为表现为一个 </a:t>
            </a:r>
            <a:r>
              <a:rPr lang="en-US" altLang="zh-CN" sz="2200" dirty="0">
                <a:latin typeface="+mn-ea"/>
              </a:rPr>
              <a:t>Observable ——</a:t>
            </a:r>
            <a:r>
              <a:rPr lang="zh-CN" altLang="en-US" sz="2200" dirty="0">
                <a:latin typeface="+mn-ea"/>
              </a:rPr>
              <a:t>恰当的调用观察者的 </a:t>
            </a:r>
            <a:r>
              <a:rPr lang="en-US" altLang="zh-CN" sz="2200" dirty="0">
                <a:latin typeface="+mn-ea"/>
              </a:rPr>
              <a:t>onNext</a:t>
            </a:r>
            <a:r>
              <a:rPr lang="zh-CN" altLang="en-US" sz="2200" dirty="0">
                <a:latin typeface="+mn-ea"/>
              </a:rPr>
              <a:t>，</a:t>
            </a:r>
            <a:r>
              <a:rPr lang="en-US" altLang="zh-CN" sz="2200" dirty="0">
                <a:latin typeface="+mn-ea"/>
              </a:rPr>
              <a:t>onError </a:t>
            </a:r>
            <a:r>
              <a:rPr lang="zh-CN" altLang="en-US" sz="2200" dirty="0">
                <a:latin typeface="+mn-ea"/>
              </a:rPr>
              <a:t>和 </a:t>
            </a:r>
            <a:r>
              <a:rPr lang="en-US" altLang="zh-CN" sz="2200" dirty="0">
                <a:latin typeface="+mn-ea"/>
              </a:rPr>
              <a:t>onCompleted </a:t>
            </a:r>
            <a:r>
              <a:rPr lang="zh-CN" altLang="en-US" sz="2200" dirty="0">
                <a:latin typeface="+mn-ea"/>
              </a:rPr>
              <a:t>方法。</a:t>
            </a:r>
          </a:p>
        </p:txBody>
      </p:sp>
      <p:pic>
        <p:nvPicPr>
          <p:cNvPr id="2" name="图片 1"/>
          <p:cNvPicPr>
            <a:picLocks noChangeAspect="1"/>
          </p:cNvPicPr>
          <p:nvPr/>
        </p:nvPicPr>
        <p:blipFill>
          <a:blip r:embed="rId2"/>
          <a:stretch>
            <a:fillRect/>
          </a:stretch>
        </p:blipFill>
        <p:spPr>
          <a:xfrm>
            <a:off x="1132474" y="2963721"/>
            <a:ext cx="9295499" cy="2904843"/>
          </a:xfrm>
          <a:prstGeom prst="rect">
            <a:avLst/>
          </a:prstGeom>
        </p:spPr>
      </p:pic>
    </p:spTree>
    <p:extLst>
      <p:ext uri="{BB962C8B-B14F-4D97-AF65-F5344CB8AC3E}">
        <p14:creationId xmlns:p14="http://schemas.microsoft.com/office/powerpoint/2010/main" val="26436072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58002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debounce</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smtClean="0">
                <a:latin typeface="+mn-ea"/>
              </a:rPr>
              <a:t>debounce </a:t>
            </a:r>
            <a:r>
              <a:rPr lang="zh-CN" altLang="en-US" sz="2200" dirty="0">
                <a:latin typeface="+mn-ea"/>
              </a:rPr>
              <a:t>操作符对源 </a:t>
            </a:r>
            <a:r>
              <a:rPr lang="en-US" altLang="zh-CN" sz="2200" dirty="0">
                <a:latin typeface="+mn-ea"/>
              </a:rPr>
              <a:t>Observable </a:t>
            </a:r>
            <a:r>
              <a:rPr lang="zh-CN" altLang="en-US" sz="2200" dirty="0">
                <a:latin typeface="+mn-ea"/>
              </a:rPr>
              <a:t>每产生一个结果后，如果在规定的间隔时间内没有别的结果产生，则把这个结果提交给订阅者处理，否则忽略该结果</a:t>
            </a:r>
            <a:r>
              <a:rPr lang="zh-CN" altLang="en-US" sz="2200" dirty="0" smtClean="0">
                <a:latin typeface="+mn-ea"/>
              </a:rPr>
              <a:t>。值</a:t>
            </a:r>
            <a:r>
              <a:rPr lang="zh-CN" altLang="en-US" sz="2200" dirty="0">
                <a:latin typeface="+mn-ea"/>
              </a:rPr>
              <a:t>得注意的是，如果源 </a:t>
            </a:r>
            <a:r>
              <a:rPr lang="en-US" altLang="zh-CN" sz="2200" dirty="0">
                <a:latin typeface="+mn-ea"/>
              </a:rPr>
              <a:t>Observable </a:t>
            </a:r>
            <a:r>
              <a:rPr lang="zh-CN" altLang="en-US" sz="2200" dirty="0">
                <a:latin typeface="+mn-ea"/>
              </a:rPr>
              <a:t>产生的最后一个结果后在规定的时间间隔内调用了 </a:t>
            </a:r>
            <a:r>
              <a:rPr lang="en-US" altLang="zh-CN" sz="2200" dirty="0">
                <a:latin typeface="+mn-ea"/>
              </a:rPr>
              <a:t>onCompleted</a:t>
            </a:r>
            <a:r>
              <a:rPr lang="zh-CN" altLang="en-US" sz="2200" dirty="0">
                <a:latin typeface="+mn-ea"/>
              </a:rPr>
              <a:t>，那么通过 </a:t>
            </a:r>
            <a:r>
              <a:rPr lang="en-US" altLang="zh-CN" sz="2200" dirty="0">
                <a:latin typeface="+mn-ea"/>
              </a:rPr>
              <a:t>debounce </a:t>
            </a:r>
            <a:r>
              <a:rPr lang="zh-CN" altLang="en-US" sz="2200" dirty="0">
                <a:latin typeface="+mn-ea"/>
              </a:rPr>
              <a:t>操作符也会把这个结果提交给订阅者。</a:t>
            </a:r>
          </a:p>
        </p:txBody>
      </p:sp>
      <p:pic>
        <p:nvPicPr>
          <p:cNvPr id="2" name="图片 1"/>
          <p:cNvPicPr>
            <a:picLocks noChangeAspect="1"/>
          </p:cNvPicPr>
          <p:nvPr/>
        </p:nvPicPr>
        <p:blipFill>
          <a:blip r:embed="rId2"/>
          <a:stretch>
            <a:fillRect/>
          </a:stretch>
        </p:blipFill>
        <p:spPr>
          <a:xfrm>
            <a:off x="2642985" y="2817142"/>
            <a:ext cx="6085056" cy="4040858"/>
          </a:xfrm>
          <a:prstGeom prst="rect">
            <a:avLst/>
          </a:prstGeom>
        </p:spPr>
      </p:pic>
    </p:spTree>
    <p:extLst>
      <p:ext uri="{BB962C8B-B14F-4D97-AF65-F5344CB8AC3E}">
        <p14:creationId xmlns:p14="http://schemas.microsoft.com/office/powerpoint/2010/main" val="31052865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84639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defaultIfEmpty</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defaultIfEmpty </a:t>
            </a:r>
            <a:r>
              <a:rPr lang="zh-CN" altLang="en-US" sz="2200" dirty="0">
                <a:latin typeface="+mn-ea"/>
              </a:rPr>
              <a:t>操作接受一个备用数据，在原 </a:t>
            </a:r>
            <a:r>
              <a:rPr lang="en-US" altLang="zh-CN" sz="2200" dirty="0">
                <a:latin typeface="+mn-ea"/>
              </a:rPr>
              <a:t>Observable </a:t>
            </a:r>
            <a:r>
              <a:rPr lang="zh-CN" altLang="en-US" sz="2200" dirty="0" smtClean="0">
                <a:latin typeface="+mn-ea"/>
              </a:rPr>
              <a:t>没有发射任何数据正常终止</a:t>
            </a:r>
            <a:r>
              <a:rPr lang="zh-CN" altLang="en-US" sz="2200" dirty="0">
                <a:latin typeface="+mn-ea"/>
              </a:rPr>
              <a:t>（以 </a:t>
            </a:r>
            <a:r>
              <a:rPr lang="en-US" altLang="zh-CN" sz="2200" dirty="0">
                <a:latin typeface="+mn-ea"/>
              </a:rPr>
              <a:t>onCompleted </a:t>
            </a:r>
            <a:r>
              <a:rPr lang="zh-CN" altLang="en-US" sz="2200" dirty="0">
                <a:latin typeface="+mn-ea"/>
              </a:rPr>
              <a:t>的形式），该操作符以备用数据创建一个 </a:t>
            </a:r>
            <a:r>
              <a:rPr lang="en-US" altLang="zh-CN" sz="2200" dirty="0">
                <a:latin typeface="+mn-ea"/>
              </a:rPr>
              <a:t>Observable </a:t>
            </a:r>
            <a:r>
              <a:rPr lang="zh-CN" altLang="en-US" sz="2200" dirty="0">
                <a:latin typeface="+mn-ea"/>
              </a:rPr>
              <a:t>并将数据发射出去。</a:t>
            </a:r>
          </a:p>
        </p:txBody>
      </p:sp>
      <p:pic>
        <p:nvPicPr>
          <p:cNvPr id="4" name="图片 3"/>
          <p:cNvPicPr>
            <a:picLocks noChangeAspect="1"/>
          </p:cNvPicPr>
          <p:nvPr/>
        </p:nvPicPr>
        <p:blipFill>
          <a:blip r:embed="rId2"/>
          <a:stretch>
            <a:fillRect/>
          </a:stretch>
        </p:blipFill>
        <p:spPr>
          <a:xfrm>
            <a:off x="1702373" y="2412097"/>
            <a:ext cx="8728042" cy="4159458"/>
          </a:xfrm>
          <a:prstGeom prst="rect">
            <a:avLst/>
          </a:prstGeom>
        </p:spPr>
      </p:pic>
    </p:spTree>
    <p:extLst>
      <p:ext uri="{BB962C8B-B14F-4D97-AF65-F5344CB8AC3E}">
        <p14:creationId xmlns:p14="http://schemas.microsoft.com/office/powerpoint/2010/main" val="16615228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41058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defer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defer </a:t>
            </a:r>
            <a:r>
              <a:rPr lang="zh-CN" altLang="en-US" sz="2200" dirty="0">
                <a:latin typeface="+mn-ea"/>
              </a:rPr>
              <a:t>操作符是直到有订阅者订阅时，才通过 </a:t>
            </a:r>
            <a:r>
              <a:rPr lang="en-US" altLang="zh-CN" sz="2200" dirty="0">
                <a:latin typeface="+mn-ea"/>
              </a:rPr>
              <a:t>Observable </a:t>
            </a:r>
            <a:r>
              <a:rPr lang="zh-CN" altLang="en-US" sz="2200" dirty="0" smtClean="0">
                <a:latin typeface="+mn-ea"/>
              </a:rPr>
              <a:t>的工厂方法创建</a:t>
            </a:r>
            <a:r>
              <a:rPr lang="en-US" altLang="zh-CN" sz="2200" dirty="0" smtClean="0">
                <a:latin typeface="+mn-ea"/>
              </a:rPr>
              <a:t>Observable </a:t>
            </a:r>
            <a:r>
              <a:rPr lang="zh-CN" altLang="en-US" sz="2200" dirty="0">
                <a:latin typeface="+mn-ea"/>
              </a:rPr>
              <a:t>并执行，</a:t>
            </a:r>
            <a:r>
              <a:rPr lang="en-US" altLang="zh-CN" sz="2200" dirty="0">
                <a:latin typeface="+mn-ea"/>
              </a:rPr>
              <a:t>defer </a:t>
            </a:r>
            <a:r>
              <a:rPr lang="zh-CN" altLang="en-US" sz="2200" dirty="0">
                <a:latin typeface="+mn-ea"/>
              </a:rPr>
              <a:t>操作符能够保证 </a:t>
            </a:r>
            <a:r>
              <a:rPr lang="en-US" altLang="zh-CN" sz="2200" dirty="0">
                <a:latin typeface="+mn-ea"/>
              </a:rPr>
              <a:t>Observable </a:t>
            </a:r>
            <a:r>
              <a:rPr lang="zh-CN" altLang="en-US" sz="2200" dirty="0">
                <a:latin typeface="+mn-ea"/>
              </a:rPr>
              <a:t>的状态是</a:t>
            </a:r>
            <a:r>
              <a:rPr lang="zh-CN" altLang="en-US" sz="2200" dirty="0" smtClean="0">
                <a:latin typeface="+mn-ea"/>
              </a:rPr>
              <a:t>最新的。</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1563545" y="2312376"/>
            <a:ext cx="7444506" cy="3954894"/>
          </a:xfrm>
          <a:prstGeom prst="rect">
            <a:avLst/>
          </a:prstGeom>
        </p:spPr>
      </p:pic>
    </p:spTree>
    <p:extLst>
      <p:ext uri="{BB962C8B-B14F-4D97-AF65-F5344CB8AC3E}">
        <p14:creationId xmlns:p14="http://schemas.microsoft.com/office/powerpoint/2010/main" val="25090829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42009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dematerialize</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dematerialize </a:t>
            </a:r>
            <a:r>
              <a:rPr lang="zh-CN" altLang="en-US" sz="2200" dirty="0">
                <a:latin typeface="+mn-ea"/>
              </a:rPr>
              <a:t>操作符是 </a:t>
            </a:r>
            <a:r>
              <a:rPr lang="en-US" altLang="zh-CN" sz="2200" dirty="0">
                <a:latin typeface="+mn-ea"/>
              </a:rPr>
              <a:t>materialize </a:t>
            </a:r>
            <a:r>
              <a:rPr lang="zh-CN" altLang="en-US" sz="2200" dirty="0">
                <a:latin typeface="+mn-ea"/>
              </a:rPr>
              <a:t>操作符的逆向过</a:t>
            </a:r>
            <a:r>
              <a:rPr lang="zh-CN" altLang="en-US" sz="2200" dirty="0" smtClean="0">
                <a:latin typeface="+mn-ea"/>
              </a:rPr>
              <a:t>程</a:t>
            </a:r>
            <a:r>
              <a:rPr lang="zh-CN" altLang="zh-CN" sz="2200" dirty="0">
                <a:latin typeface="+mn-ea"/>
              </a:rPr>
              <a:t>，</a:t>
            </a:r>
            <a:r>
              <a:rPr lang="zh-CN" altLang="en-US" sz="2200" dirty="0" smtClean="0">
                <a:latin typeface="+mn-ea"/>
              </a:rPr>
              <a:t>将</a:t>
            </a:r>
            <a:r>
              <a:rPr lang="zh-CN" altLang="en-US" sz="2200" dirty="0">
                <a:latin typeface="+mn-ea"/>
              </a:rPr>
              <a:t>原 </a:t>
            </a:r>
            <a:r>
              <a:rPr lang="en-US" altLang="zh-CN" sz="2200" dirty="0">
                <a:latin typeface="+mn-ea"/>
              </a:rPr>
              <a:t>Observable </a:t>
            </a:r>
            <a:r>
              <a:rPr lang="zh-CN" altLang="en-US" sz="2200" dirty="0">
                <a:latin typeface="+mn-ea"/>
              </a:rPr>
              <a:t>发射的 </a:t>
            </a:r>
            <a:r>
              <a:rPr lang="en-US" altLang="zh-CN" sz="2200" dirty="0">
                <a:latin typeface="+mn-ea"/>
              </a:rPr>
              <a:t>Notification </a:t>
            </a:r>
            <a:r>
              <a:rPr lang="zh-CN" altLang="en-US" sz="2200" dirty="0">
                <a:latin typeface="+mn-ea"/>
              </a:rPr>
              <a:t>对象还原成 </a:t>
            </a:r>
            <a:r>
              <a:rPr lang="en-US" altLang="zh-CN" sz="2200" dirty="0">
                <a:latin typeface="+mn-ea"/>
              </a:rPr>
              <a:t>Observable </a:t>
            </a:r>
            <a:r>
              <a:rPr lang="zh-CN" altLang="en-US" sz="2200" dirty="0">
                <a:latin typeface="+mn-ea"/>
              </a:rPr>
              <a:t>的通知</a:t>
            </a:r>
            <a:r>
              <a:rPr lang="zh-CN" altLang="en-US" sz="2200" dirty="0" smtClean="0">
                <a:latin typeface="+mn-ea"/>
              </a:rPr>
              <a:t>。</a:t>
            </a:r>
            <a:r>
              <a:rPr lang="en-US" altLang="zh-CN" sz="2200" dirty="0" smtClean="0">
                <a:latin typeface="+mn-ea"/>
              </a:rPr>
              <a:t>dematerialize </a:t>
            </a:r>
            <a:r>
              <a:rPr lang="zh-CN" altLang="en-US" sz="2200" dirty="0">
                <a:latin typeface="+mn-ea"/>
              </a:rPr>
              <a:t>默认不在任何特定的调度器 </a:t>
            </a:r>
            <a:r>
              <a:rPr lang="en-US" altLang="zh-CN" sz="2200" dirty="0">
                <a:latin typeface="+mn-ea"/>
              </a:rPr>
              <a:t>(Scheduler) </a:t>
            </a:r>
            <a:r>
              <a:rPr lang="zh-CN" altLang="en-US" sz="2200" dirty="0">
                <a:latin typeface="+mn-ea"/>
              </a:rPr>
              <a:t>上执行。</a:t>
            </a:r>
          </a:p>
        </p:txBody>
      </p:sp>
      <p:pic>
        <p:nvPicPr>
          <p:cNvPr id="4" name="图片 3"/>
          <p:cNvPicPr>
            <a:picLocks noChangeAspect="1"/>
          </p:cNvPicPr>
          <p:nvPr/>
        </p:nvPicPr>
        <p:blipFill>
          <a:blip r:embed="rId2"/>
          <a:stretch>
            <a:fillRect/>
          </a:stretch>
        </p:blipFill>
        <p:spPr>
          <a:xfrm>
            <a:off x="2215788" y="2525696"/>
            <a:ext cx="7714724" cy="4038176"/>
          </a:xfrm>
          <a:prstGeom prst="rect">
            <a:avLst/>
          </a:prstGeom>
        </p:spPr>
      </p:pic>
    </p:spTree>
    <p:extLst>
      <p:ext uri="{BB962C8B-B14F-4D97-AF65-F5344CB8AC3E}">
        <p14:creationId xmlns:p14="http://schemas.microsoft.com/office/powerpoint/2010/main" val="28101541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2078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distinct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distinct </a:t>
            </a:r>
            <a:r>
              <a:rPr lang="zh-CN" altLang="en-US" sz="2200" dirty="0">
                <a:latin typeface="+mn-ea"/>
              </a:rPr>
              <a:t>操作符对源 </a:t>
            </a:r>
            <a:r>
              <a:rPr lang="en-US" altLang="zh-CN" sz="2200" dirty="0">
                <a:latin typeface="+mn-ea"/>
              </a:rPr>
              <a:t>Observable </a:t>
            </a:r>
            <a:r>
              <a:rPr lang="zh-CN" altLang="en-US" sz="2200" dirty="0">
                <a:latin typeface="+mn-ea"/>
              </a:rPr>
              <a:t>产生的结果进行过滤，把重复的结果过滤掉，只输出不重复的结果给订阅者，</a:t>
            </a:r>
            <a:r>
              <a:rPr lang="zh-CN" altLang="en-US" sz="2200" dirty="0" smtClean="0">
                <a:latin typeface="+mn-ea"/>
              </a:rPr>
              <a:t>非常类似于</a:t>
            </a:r>
            <a:r>
              <a:rPr lang="en-US" altLang="zh-CN" sz="2200" dirty="0" smtClean="0">
                <a:latin typeface="+mn-ea"/>
              </a:rPr>
              <a:t> SQL </a:t>
            </a:r>
            <a:r>
              <a:rPr lang="zh-CN" altLang="en-US" sz="2200" dirty="0" smtClean="0">
                <a:latin typeface="+mn-ea"/>
              </a:rPr>
              <a:t>里的</a:t>
            </a:r>
            <a:r>
              <a:rPr lang="en-US" altLang="zh-CN" sz="2200" dirty="0" smtClean="0">
                <a:latin typeface="+mn-ea"/>
              </a:rPr>
              <a:t> distinct </a:t>
            </a:r>
            <a:r>
              <a:rPr lang="zh-CN" altLang="en-US" sz="2200" dirty="0" smtClean="0">
                <a:latin typeface="+mn-ea"/>
              </a:rPr>
              <a:t>关键</a:t>
            </a:r>
            <a:r>
              <a:rPr lang="zh-CN" altLang="en-US" sz="2200" dirty="0">
                <a:latin typeface="+mn-ea"/>
              </a:rPr>
              <a:t>字。</a:t>
            </a:r>
          </a:p>
        </p:txBody>
      </p:sp>
      <p:pic>
        <p:nvPicPr>
          <p:cNvPr id="2" name="图片 1"/>
          <p:cNvPicPr>
            <a:picLocks noChangeAspect="1"/>
          </p:cNvPicPr>
          <p:nvPr/>
        </p:nvPicPr>
        <p:blipFill>
          <a:blip r:embed="rId2"/>
          <a:stretch>
            <a:fillRect/>
          </a:stretch>
        </p:blipFill>
        <p:spPr>
          <a:xfrm>
            <a:off x="1418471" y="2280238"/>
            <a:ext cx="8755063" cy="4240734"/>
          </a:xfrm>
          <a:prstGeom prst="rect">
            <a:avLst/>
          </a:prstGeom>
        </p:spPr>
      </p:pic>
    </p:spTree>
    <p:extLst>
      <p:ext uri="{BB962C8B-B14F-4D97-AF65-F5344CB8AC3E}">
        <p14:creationId xmlns:p14="http://schemas.microsoft.com/office/powerpoint/2010/main" val="33871411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477679" y="2365311"/>
            <a:ext cx="1399592" cy="139959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smtClean="0">
                <a:solidFill>
                  <a:srgbClr val="FFFFFF"/>
                </a:solidFill>
                <a:latin typeface="+mj-ea"/>
                <a:ea typeface="+mj-ea"/>
              </a:rPr>
              <a:t>02</a:t>
            </a:r>
            <a:endParaRPr kumimoji="1" lang="zh-CN" altLang="en-US" sz="6933" b="1" dirty="0">
              <a:solidFill>
                <a:srgbClr val="FFFFFF"/>
              </a:solidFill>
              <a:latin typeface="+mj-ea"/>
              <a:ea typeface="+mj-ea"/>
            </a:endParaRPr>
          </a:p>
        </p:txBody>
      </p:sp>
      <p:sp>
        <p:nvSpPr>
          <p:cNvPr id="4" name="矩形 3"/>
          <p:cNvSpPr/>
          <p:nvPr/>
        </p:nvSpPr>
        <p:spPr>
          <a:xfrm>
            <a:off x="4056180" y="2365311"/>
            <a:ext cx="1909632" cy="748974"/>
          </a:xfrm>
          <a:prstGeom prst="rect">
            <a:avLst/>
          </a:prstGeom>
        </p:spPr>
        <p:txBody>
          <a:bodyPr wrap="none">
            <a:spAutoFit/>
          </a:bodyPr>
          <a:lstStyle/>
          <a:p>
            <a:r>
              <a:rPr kumimoji="1" lang="en-US" altLang="zh-CN" sz="4267" dirty="0" smtClean="0">
                <a:solidFill>
                  <a:srgbClr val="FFFFFF"/>
                </a:solidFill>
                <a:latin typeface="+mj-ea"/>
                <a:ea typeface="+mj-ea"/>
              </a:rPr>
              <a:t>RxJava</a:t>
            </a:r>
            <a:endParaRPr kumimoji="1" lang="zh-CN" altLang="en-US" sz="4267" dirty="0">
              <a:solidFill>
                <a:srgbClr val="FFFFFF"/>
              </a:solidFill>
              <a:latin typeface="+mj-ea"/>
              <a:ea typeface="+mj-ea"/>
            </a:endParaRPr>
          </a:p>
        </p:txBody>
      </p:sp>
      <p:sp>
        <p:nvSpPr>
          <p:cNvPr id="5" name="矩形 4"/>
          <p:cNvSpPr/>
          <p:nvPr/>
        </p:nvSpPr>
        <p:spPr>
          <a:xfrm>
            <a:off x="4056179" y="3292946"/>
            <a:ext cx="6375580" cy="348749"/>
          </a:xfrm>
          <a:prstGeom prst="rect">
            <a:avLst/>
          </a:prstGeom>
        </p:spPr>
        <p:txBody>
          <a:bodyPr wrap="square">
            <a:spAutoFit/>
          </a:bodyPr>
          <a:lstStyle/>
          <a:p>
            <a:pPr>
              <a:lnSpc>
                <a:spcPct val="130000"/>
              </a:lnSpc>
            </a:pPr>
            <a:r>
              <a:rPr lang="en-US" altLang="zh-CN" sz="1333" dirty="0" smtClean="0">
                <a:solidFill>
                  <a:srgbClr val="FFFFFF"/>
                </a:solidFill>
                <a:latin typeface="+mj-ea"/>
                <a:ea typeface="+mj-ea"/>
              </a:rPr>
              <a:t>What is RxJava</a:t>
            </a:r>
            <a:r>
              <a:rPr lang="zh-CN" altLang="en-US" sz="1333" dirty="0" smtClean="0">
                <a:solidFill>
                  <a:srgbClr val="FFFFFF"/>
                </a:solidFill>
                <a:latin typeface="+mj-ea"/>
                <a:ea typeface="+mj-ea"/>
              </a:rPr>
              <a:t>、</a:t>
            </a:r>
            <a:r>
              <a:rPr lang="en-US" altLang="zh-CN" sz="1333" dirty="0" smtClean="0">
                <a:solidFill>
                  <a:srgbClr val="FFFFFF"/>
                </a:solidFill>
                <a:latin typeface="+mj-ea"/>
                <a:ea typeface="+mj-ea"/>
              </a:rPr>
              <a:t>How to use RxJava</a:t>
            </a:r>
            <a:r>
              <a:rPr lang="zh-CN" altLang="en-US" sz="1333" dirty="0" smtClean="0">
                <a:solidFill>
                  <a:srgbClr val="FFFFFF"/>
                </a:solidFill>
                <a:latin typeface="+mj-ea"/>
                <a:ea typeface="+mj-ea"/>
              </a:rPr>
              <a:t>、</a:t>
            </a:r>
            <a:r>
              <a:rPr lang="en-US" altLang="zh-CN" sz="1333" dirty="0" smtClean="0">
                <a:solidFill>
                  <a:srgbClr val="FFFFFF"/>
                </a:solidFill>
                <a:latin typeface="+mj-ea"/>
                <a:ea typeface="+mj-ea"/>
              </a:rPr>
              <a:t>Why use RxJava</a:t>
            </a:r>
            <a:endParaRPr lang="en-US" altLang="zh-CN" sz="1333" dirty="0">
              <a:solidFill>
                <a:srgbClr val="FFFFFF"/>
              </a:solidFill>
              <a:latin typeface="+mj-ea"/>
              <a:ea typeface="+mj-ea"/>
            </a:endParaRPr>
          </a:p>
        </p:txBody>
      </p:sp>
    </p:spTree>
    <p:extLst>
      <p:ext uri="{BB962C8B-B14F-4D97-AF65-F5344CB8AC3E}">
        <p14:creationId xmlns:p14="http://schemas.microsoft.com/office/powerpoint/2010/main" val="31523599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28985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distinctUntilChanged</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distinctUntilChanged </a:t>
            </a:r>
            <a:r>
              <a:rPr lang="zh-CN" altLang="en-US" sz="2200" dirty="0">
                <a:latin typeface="+mn-ea"/>
              </a:rPr>
              <a:t>操作符对源 </a:t>
            </a:r>
            <a:r>
              <a:rPr lang="en-US" altLang="zh-CN" sz="2200" dirty="0">
                <a:latin typeface="+mn-ea"/>
              </a:rPr>
              <a:t>Observable </a:t>
            </a:r>
            <a:r>
              <a:rPr lang="zh-CN" altLang="en-US" sz="2200" dirty="0">
                <a:latin typeface="+mn-ea"/>
              </a:rPr>
              <a:t>产生的结果进行条件过滤，把与前一个 </a:t>
            </a:r>
            <a:r>
              <a:rPr lang="en-US" altLang="zh-CN" sz="2200" dirty="0">
                <a:latin typeface="+mn-ea"/>
              </a:rPr>
              <a:t>Observable </a:t>
            </a:r>
            <a:r>
              <a:rPr lang="zh-CN" altLang="en-US" sz="2200" dirty="0">
                <a:latin typeface="+mn-ea"/>
              </a:rPr>
              <a:t>某条件重复的结果过滤掉，只输出不重复的结果给订阅者。</a:t>
            </a:r>
          </a:p>
        </p:txBody>
      </p:sp>
      <p:pic>
        <p:nvPicPr>
          <p:cNvPr id="4" name="图片 3"/>
          <p:cNvPicPr>
            <a:picLocks noChangeAspect="1"/>
          </p:cNvPicPr>
          <p:nvPr/>
        </p:nvPicPr>
        <p:blipFill>
          <a:blip r:embed="rId2"/>
          <a:stretch>
            <a:fillRect/>
          </a:stretch>
        </p:blipFill>
        <p:spPr>
          <a:xfrm>
            <a:off x="1337579" y="2191884"/>
            <a:ext cx="9471141" cy="4587584"/>
          </a:xfrm>
          <a:prstGeom prst="rect">
            <a:avLst/>
          </a:prstGeom>
        </p:spPr>
      </p:pic>
    </p:spTree>
    <p:extLst>
      <p:ext uri="{BB962C8B-B14F-4D97-AF65-F5344CB8AC3E}">
        <p14:creationId xmlns:p14="http://schemas.microsoft.com/office/powerpoint/2010/main" val="25501265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66894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elementAt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elementAt </a:t>
            </a:r>
            <a:r>
              <a:rPr lang="zh-CN" altLang="en-US" sz="2200" dirty="0">
                <a:latin typeface="+mn-ea"/>
              </a:rPr>
              <a:t>操作符在源 </a:t>
            </a:r>
            <a:r>
              <a:rPr lang="en-US" altLang="zh-CN" sz="2200" dirty="0">
                <a:latin typeface="+mn-ea"/>
              </a:rPr>
              <a:t>Observable </a:t>
            </a:r>
            <a:r>
              <a:rPr lang="zh-CN" altLang="en-US" sz="2200" dirty="0">
                <a:latin typeface="+mn-ea"/>
              </a:rPr>
              <a:t>产生的结果中，仅仅把指定索引的结果提交给订阅者，索引是从</a:t>
            </a:r>
            <a:r>
              <a:rPr lang="en-US" altLang="zh-CN" sz="2200" dirty="0">
                <a:latin typeface="+mn-ea"/>
              </a:rPr>
              <a:t>0</a:t>
            </a:r>
            <a:r>
              <a:rPr lang="zh-CN" altLang="en-US" sz="2200" dirty="0">
                <a:latin typeface="+mn-ea"/>
              </a:rPr>
              <a:t>开始的</a:t>
            </a:r>
            <a:r>
              <a:rPr lang="zh-CN" altLang="en-US" sz="2200" dirty="0" smtClean="0">
                <a:latin typeface="+mn-ea"/>
              </a:rPr>
              <a:t>。</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1945570" y="2388317"/>
            <a:ext cx="8295692" cy="4018227"/>
          </a:xfrm>
          <a:prstGeom prst="rect">
            <a:avLst/>
          </a:prstGeom>
        </p:spPr>
      </p:pic>
    </p:spTree>
    <p:extLst>
      <p:ext uri="{BB962C8B-B14F-4D97-AF65-F5344CB8AC3E}">
        <p14:creationId xmlns:p14="http://schemas.microsoft.com/office/powerpoint/2010/main" val="22934358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06968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elementAtOrDefault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87313"/>
          </a:xfrm>
          <a:prstGeom prst="rect">
            <a:avLst/>
          </a:prstGeom>
          <a:noFill/>
        </p:spPr>
        <p:txBody>
          <a:bodyPr wrap="square" rtlCol="0">
            <a:spAutoFit/>
          </a:bodyPr>
          <a:lstStyle/>
          <a:p>
            <a:pPr>
              <a:lnSpc>
                <a:spcPct val="120000"/>
              </a:lnSpc>
            </a:pPr>
            <a:r>
              <a:rPr lang="en-US" altLang="zh-CN" sz="2200" dirty="0" smtClean="0">
                <a:latin typeface="+mn-ea"/>
              </a:rPr>
              <a:t>elementAtOrDefault </a:t>
            </a:r>
            <a:r>
              <a:rPr lang="zh-CN" altLang="en-US" sz="2200" dirty="0" smtClean="0">
                <a:latin typeface="+mn-ea"/>
              </a:rPr>
              <a:t>操作符实现当索引结果不存在则发送一个默认数据。</a:t>
            </a:r>
            <a:endParaRPr lang="zh-CN" altLang="en-US" sz="2200" dirty="0">
              <a:latin typeface="+mn-ea"/>
            </a:endParaRPr>
          </a:p>
        </p:txBody>
      </p:sp>
      <p:pic>
        <p:nvPicPr>
          <p:cNvPr id="5" name="图片 4"/>
          <p:cNvPicPr>
            <a:picLocks noChangeAspect="1"/>
          </p:cNvPicPr>
          <p:nvPr/>
        </p:nvPicPr>
        <p:blipFill>
          <a:blip r:embed="rId2"/>
          <a:stretch>
            <a:fillRect/>
          </a:stretch>
        </p:blipFill>
        <p:spPr>
          <a:xfrm>
            <a:off x="2050663" y="2496397"/>
            <a:ext cx="8038856" cy="3893820"/>
          </a:xfrm>
          <a:prstGeom prst="rect">
            <a:avLst/>
          </a:prstGeom>
        </p:spPr>
      </p:pic>
    </p:spTree>
    <p:extLst>
      <p:ext uri="{BB962C8B-B14F-4D97-AF65-F5344CB8AC3E}">
        <p14:creationId xmlns:p14="http://schemas.microsoft.com/office/powerpoint/2010/main" val="3452015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8860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empty</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87313"/>
          </a:xfrm>
          <a:prstGeom prst="rect">
            <a:avLst/>
          </a:prstGeom>
          <a:noFill/>
        </p:spPr>
        <p:txBody>
          <a:bodyPr wrap="square" rtlCol="0">
            <a:spAutoFit/>
          </a:bodyPr>
          <a:lstStyle/>
          <a:p>
            <a:pPr>
              <a:lnSpc>
                <a:spcPct val="120000"/>
              </a:lnSpc>
            </a:pPr>
            <a:r>
              <a:rPr lang="en-US" altLang="zh-CN" sz="2200" dirty="0" smtClean="0">
                <a:latin typeface="+mn-ea"/>
              </a:rPr>
              <a:t>empty</a:t>
            </a:r>
            <a:r>
              <a:rPr lang="zh-CN" altLang="en-US" sz="2200" dirty="0" smtClean="0">
                <a:latin typeface="+mn-ea"/>
              </a:rPr>
              <a:t> 操作符的作用是创建一个什么</a:t>
            </a:r>
            <a:r>
              <a:rPr lang="zh-CN" altLang="en-US" sz="2200" dirty="0">
                <a:latin typeface="+mn-ea"/>
              </a:rPr>
              <a:t>都不做直接发送 </a:t>
            </a:r>
            <a:r>
              <a:rPr lang="en-US" altLang="zh-CN" sz="2200" dirty="0">
                <a:latin typeface="+mn-ea"/>
              </a:rPr>
              <a:t>onCompleted </a:t>
            </a:r>
            <a:r>
              <a:rPr lang="zh-CN" altLang="en-US" sz="2200" dirty="0">
                <a:latin typeface="+mn-ea"/>
              </a:rPr>
              <a:t>的 </a:t>
            </a:r>
            <a:r>
              <a:rPr lang="en-US" altLang="zh-CN" sz="2200" dirty="0" smtClean="0">
                <a:latin typeface="+mn-ea"/>
              </a:rPr>
              <a:t>Observable</a:t>
            </a:r>
            <a:r>
              <a:rPr lang="zh-CN" altLang="en-US" sz="2200" dirty="0">
                <a:latin typeface="+mn-ea"/>
              </a:rPr>
              <a:t>。</a:t>
            </a:r>
          </a:p>
        </p:txBody>
      </p:sp>
      <p:pic>
        <p:nvPicPr>
          <p:cNvPr id="2" name="图片 1"/>
          <p:cNvPicPr>
            <a:picLocks noChangeAspect="1"/>
          </p:cNvPicPr>
          <p:nvPr/>
        </p:nvPicPr>
        <p:blipFill>
          <a:blip r:embed="rId2"/>
          <a:stretch>
            <a:fillRect/>
          </a:stretch>
        </p:blipFill>
        <p:spPr>
          <a:xfrm>
            <a:off x="1215982" y="2626150"/>
            <a:ext cx="9720995" cy="2885920"/>
          </a:xfrm>
          <a:prstGeom prst="rect">
            <a:avLst/>
          </a:prstGeom>
        </p:spPr>
      </p:pic>
    </p:spTree>
    <p:extLst>
      <p:ext uri="{BB962C8B-B14F-4D97-AF65-F5344CB8AC3E}">
        <p14:creationId xmlns:p14="http://schemas.microsoft.com/office/powerpoint/2010/main" val="4138259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32682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error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87313"/>
          </a:xfrm>
          <a:prstGeom prst="rect">
            <a:avLst/>
          </a:prstGeom>
          <a:noFill/>
        </p:spPr>
        <p:txBody>
          <a:bodyPr wrap="square" rtlCol="0">
            <a:spAutoFit/>
          </a:bodyPr>
          <a:lstStyle/>
          <a:p>
            <a:pPr>
              <a:lnSpc>
                <a:spcPct val="120000"/>
              </a:lnSpc>
            </a:pPr>
            <a:r>
              <a:rPr lang="en-US" altLang="zh-CN" sz="2200" dirty="0" smtClean="0">
                <a:latin typeface="+mn-ea"/>
              </a:rPr>
              <a:t>error</a:t>
            </a:r>
            <a:r>
              <a:rPr lang="zh-CN" altLang="en-US" sz="2200" dirty="0" smtClean="0">
                <a:latin typeface="+mn-ea"/>
              </a:rPr>
              <a:t> 操作符的作用就是创建一个什么</a:t>
            </a:r>
            <a:r>
              <a:rPr lang="zh-CN" altLang="en-US" sz="2200" dirty="0">
                <a:latin typeface="+mn-ea"/>
              </a:rPr>
              <a:t>都不做直接发送 </a:t>
            </a:r>
            <a:r>
              <a:rPr lang="en-US" altLang="zh-CN" sz="2200" dirty="0">
                <a:latin typeface="+mn-ea"/>
              </a:rPr>
              <a:t>onError </a:t>
            </a:r>
            <a:r>
              <a:rPr lang="zh-CN" altLang="en-US" sz="2200" dirty="0">
                <a:latin typeface="+mn-ea"/>
              </a:rPr>
              <a:t>的 </a:t>
            </a:r>
            <a:r>
              <a:rPr lang="en-US" altLang="zh-CN" sz="2200" dirty="0" smtClean="0">
                <a:latin typeface="+mn-ea"/>
              </a:rPr>
              <a:t>Observable</a:t>
            </a:r>
            <a:r>
              <a:rPr lang="zh-CN" altLang="en-US" sz="2200" dirty="0" smtClean="0">
                <a:latin typeface="+mn-ea"/>
              </a:rPr>
              <a:t>。</a:t>
            </a:r>
            <a:endParaRPr lang="zh-CN" altLang="en-US" sz="2200" dirty="0">
              <a:latin typeface="+mn-ea"/>
            </a:endParaRPr>
          </a:p>
        </p:txBody>
      </p:sp>
      <p:pic>
        <p:nvPicPr>
          <p:cNvPr id="4" name="图片 3"/>
          <p:cNvPicPr>
            <a:picLocks noChangeAspect="1"/>
          </p:cNvPicPr>
          <p:nvPr/>
        </p:nvPicPr>
        <p:blipFill>
          <a:blip r:embed="rId2"/>
          <a:stretch>
            <a:fillRect/>
          </a:stretch>
        </p:blipFill>
        <p:spPr>
          <a:xfrm>
            <a:off x="1060725" y="2491050"/>
            <a:ext cx="10018214" cy="2974157"/>
          </a:xfrm>
          <a:prstGeom prst="rect">
            <a:avLst/>
          </a:prstGeom>
        </p:spPr>
      </p:pic>
    </p:spTree>
    <p:extLst>
      <p:ext uri="{BB962C8B-B14F-4D97-AF65-F5344CB8AC3E}">
        <p14:creationId xmlns:p14="http://schemas.microsoft.com/office/powerpoint/2010/main" val="14136890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4276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exist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exist</a:t>
            </a:r>
            <a:r>
              <a:rPr lang="zh-CN" altLang="en-US" sz="2200" dirty="0" smtClean="0">
                <a:latin typeface="+mn-ea"/>
              </a:rPr>
              <a:t> 操作符用来判断如果源 </a:t>
            </a:r>
            <a:r>
              <a:rPr lang="en-US" altLang="zh-CN" sz="2200" dirty="0">
                <a:latin typeface="+mn-ea"/>
              </a:rPr>
              <a:t>Observable </a:t>
            </a:r>
            <a:r>
              <a:rPr lang="zh-CN" altLang="en-US" sz="2200" dirty="0">
                <a:latin typeface="+mn-ea"/>
              </a:rPr>
              <a:t>发射的数据中有一个满足条件，则 </a:t>
            </a:r>
            <a:r>
              <a:rPr lang="en-US" altLang="zh-CN" sz="2200" dirty="0">
                <a:latin typeface="+mn-ea"/>
              </a:rPr>
              <a:t>exists </a:t>
            </a:r>
            <a:r>
              <a:rPr lang="zh-CN" altLang="en-US" sz="2200" dirty="0">
                <a:latin typeface="+mn-ea"/>
              </a:rPr>
              <a:t>就返回 </a:t>
            </a:r>
            <a:r>
              <a:rPr lang="en-US" altLang="zh-CN" sz="2200" dirty="0">
                <a:latin typeface="+mn-ea"/>
              </a:rPr>
              <a:t>true</a:t>
            </a:r>
            <a:r>
              <a:rPr lang="zh-CN" altLang="en-US" sz="2200" dirty="0">
                <a:latin typeface="+mn-ea"/>
              </a:rPr>
              <a:t>，和 </a:t>
            </a:r>
            <a:r>
              <a:rPr lang="en-US" altLang="zh-CN" sz="2200" dirty="0">
                <a:latin typeface="+mn-ea"/>
              </a:rPr>
              <a:t>all </a:t>
            </a:r>
            <a:r>
              <a:rPr lang="zh-CN" altLang="en-US" sz="2200" dirty="0">
                <a:latin typeface="+mn-ea"/>
              </a:rPr>
              <a:t>操作符 类</a:t>
            </a:r>
            <a:r>
              <a:rPr lang="zh-CN" altLang="en-US" sz="2200" dirty="0" smtClean="0">
                <a:latin typeface="+mn-ea"/>
              </a:rPr>
              <a:t>似。</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1878016" y="2264685"/>
            <a:ext cx="8450182" cy="4225091"/>
          </a:xfrm>
          <a:prstGeom prst="rect">
            <a:avLst/>
          </a:prstGeom>
        </p:spPr>
      </p:pic>
    </p:spTree>
    <p:extLst>
      <p:ext uri="{BB962C8B-B14F-4D97-AF65-F5344CB8AC3E}">
        <p14:creationId xmlns:p14="http://schemas.microsoft.com/office/powerpoint/2010/main" val="13065945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5128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filter</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filter </a:t>
            </a:r>
            <a:r>
              <a:rPr lang="zh-CN" altLang="en-US" sz="2200" dirty="0">
                <a:latin typeface="+mn-ea"/>
              </a:rPr>
              <a:t>操作符是对源 </a:t>
            </a:r>
            <a:r>
              <a:rPr lang="en-US" altLang="zh-CN" sz="2200" dirty="0">
                <a:latin typeface="+mn-ea"/>
              </a:rPr>
              <a:t>Observable </a:t>
            </a:r>
            <a:r>
              <a:rPr lang="zh-CN" altLang="en-US" sz="2200" dirty="0">
                <a:latin typeface="+mn-ea"/>
              </a:rPr>
              <a:t>产生的结果自定义规则进行过滤，只有满足</a:t>
            </a:r>
            <a:r>
              <a:rPr lang="zh-CN" altLang="en-US" sz="2200" dirty="0" smtClean="0">
                <a:latin typeface="+mn-ea"/>
              </a:rPr>
              <a:t>条件的结果才会提交给订阅者。</a:t>
            </a:r>
            <a:endParaRPr lang="zh-CN" altLang="en-US" sz="2200" dirty="0">
              <a:latin typeface="+mn-ea"/>
            </a:endParaRPr>
          </a:p>
        </p:txBody>
      </p:sp>
      <p:pic>
        <p:nvPicPr>
          <p:cNvPr id="4" name="图片 3"/>
          <p:cNvPicPr>
            <a:picLocks noChangeAspect="1"/>
          </p:cNvPicPr>
          <p:nvPr/>
        </p:nvPicPr>
        <p:blipFill>
          <a:blip r:embed="rId2"/>
          <a:stretch>
            <a:fillRect/>
          </a:stretch>
        </p:blipFill>
        <p:spPr>
          <a:xfrm>
            <a:off x="1550760" y="2132941"/>
            <a:ext cx="9092836" cy="4404342"/>
          </a:xfrm>
          <a:prstGeom prst="rect">
            <a:avLst/>
          </a:prstGeom>
        </p:spPr>
      </p:pic>
    </p:spTree>
    <p:extLst>
      <p:ext uri="{BB962C8B-B14F-4D97-AF65-F5344CB8AC3E}">
        <p14:creationId xmlns:p14="http://schemas.microsoft.com/office/powerpoint/2010/main" val="26319709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0691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first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first </a:t>
            </a:r>
            <a:r>
              <a:rPr lang="zh-CN" altLang="en-US" sz="2200" dirty="0">
                <a:latin typeface="+mn-ea"/>
              </a:rPr>
              <a:t>操作符只会返回第一条数据，并且还可以返回满足条件的第一条数据。前面 </a:t>
            </a:r>
            <a:r>
              <a:rPr lang="en-US" altLang="zh-CN" sz="2200" dirty="0">
                <a:latin typeface="+mn-ea"/>
              </a:rPr>
              <a:t>concat </a:t>
            </a:r>
            <a:r>
              <a:rPr lang="zh-CN" altLang="en-US" sz="2200" dirty="0">
                <a:latin typeface="+mn-ea"/>
              </a:rPr>
              <a:t>操作符实现三级缓存的例子里，就是结合 </a:t>
            </a:r>
            <a:r>
              <a:rPr lang="en-US" altLang="zh-CN" sz="2200" dirty="0">
                <a:latin typeface="+mn-ea"/>
              </a:rPr>
              <a:t>first </a:t>
            </a:r>
            <a:r>
              <a:rPr lang="zh-CN" altLang="en-US" sz="2200" dirty="0">
                <a:latin typeface="+mn-ea"/>
              </a:rPr>
              <a:t>操作符来实现。</a:t>
            </a:r>
          </a:p>
        </p:txBody>
      </p:sp>
      <p:pic>
        <p:nvPicPr>
          <p:cNvPr id="2" name="图片 1"/>
          <p:cNvPicPr>
            <a:picLocks noChangeAspect="1"/>
          </p:cNvPicPr>
          <p:nvPr/>
        </p:nvPicPr>
        <p:blipFill>
          <a:blip r:embed="rId2"/>
          <a:stretch>
            <a:fillRect/>
          </a:stretch>
        </p:blipFill>
        <p:spPr>
          <a:xfrm>
            <a:off x="175642" y="3018220"/>
            <a:ext cx="5607024" cy="2715902"/>
          </a:xfrm>
          <a:prstGeom prst="rect">
            <a:avLst/>
          </a:prstGeom>
        </p:spPr>
      </p:pic>
      <p:pic>
        <p:nvPicPr>
          <p:cNvPr id="5" name="图片 4"/>
          <p:cNvPicPr>
            <a:picLocks noChangeAspect="1"/>
          </p:cNvPicPr>
          <p:nvPr/>
        </p:nvPicPr>
        <p:blipFill>
          <a:blip r:embed="rId3"/>
          <a:stretch>
            <a:fillRect/>
          </a:stretch>
        </p:blipFill>
        <p:spPr>
          <a:xfrm>
            <a:off x="5984749" y="2894665"/>
            <a:ext cx="5937329" cy="2968665"/>
          </a:xfrm>
          <a:prstGeom prst="rect">
            <a:avLst/>
          </a:prstGeom>
        </p:spPr>
      </p:pic>
    </p:spTree>
    <p:extLst>
      <p:ext uri="{BB962C8B-B14F-4D97-AF65-F5344CB8AC3E}">
        <p14:creationId xmlns:p14="http://schemas.microsoft.com/office/powerpoint/2010/main" val="2387859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46994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firstOrDefault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firstOrDefault </a:t>
            </a:r>
            <a:r>
              <a:rPr lang="zh-CN" altLang="en-US" sz="2200" dirty="0">
                <a:latin typeface="+mn-ea"/>
              </a:rPr>
              <a:t>与 </a:t>
            </a:r>
            <a:r>
              <a:rPr lang="en-US" altLang="zh-CN" sz="2200" dirty="0">
                <a:latin typeface="+mn-ea"/>
              </a:rPr>
              <a:t>first</a:t>
            </a:r>
            <a:r>
              <a:rPr lang="zh-CN" altLang="en-US" sz="2200" dirty="0">
                <a:latin typeface="+mn-ea"/>
              </a:rPr>
              <a:t>类似，但是在 </a:t>
            </a:r>
            <a:r>
              <a:rPr lang="en-US" altLang="zh-CN" sz="2200" dirty="0">
                <a:latin typeface="+mn-ea"/>
              </a:rPr>
              <a:t>Observable </a:t>
            </a:r>
            <a:r>
              <a:rPr lang="zh-CN" altLang="en-US" sz="2200" dirty="0">
                <a:latin typeface="+mn-ea"/>
              </a:rPr>
              <a:t>没有发射任何数据时发射一个你在参数中指定的默认值。</a:t>
            </a:r>
          </a:p>
        </p:txBody>
      </p:sp>
      <p:pic>
        <p:nvPicPr>
          <p:cNvPr id="4" name="图片 3"/>
          <p:cNvPicPr>
            <a:picLocks noChangeAspect="1"/>
          </p:cNvPicPr>
          <p:nvPr/>
        </p:nvPicPr>
        <p:blipFill>
          <a:blip r:embed="rId2"/>
          <a:stretch>
            <a:fillRect/>
          </a:stretch>
        </p:blipFill>
        <p:spPr>
          <a:xfrm>
            <a:off x="1510228" y="2065391"/>
            <a:ext cx="9169647" cy="4369910"/>
          </a:xfrm>
          <a:prstGeom prst="rect">
            <a:avLst/>
          </a:prstGeom>
        </p:spPr>
      </p:pic>
    </p:spTree>
    <p:extLst>
      <p:ext uri="{BB962C8B-B14F-4D97-AF65-F5344CB8AC3E}">
        <p14:creationId xmlns:p14="http://schemas.microsoft.com/office/powerpoint/2010/main" val="27516134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279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flatMap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112373"/>
          </a:xfrm>
          <a:prstGeom prst="rect">
            <a:avLst/>
          </a:prstGeom>
          <a:noFill/>
        </p:spPr>
        <p:txBody>
          <a:bodyPr wrap="square" rtlCol="0">
            <a:spAutoFit/>
          </a:bodyPr>
          <a:lstStyle/>
          <a:p>
            <a:pPr>
              <a:lnSpc>
                <a:spcPct val="120000"/>
              </a:lnSpc>
            </a:pPr>
            <a:r>
              <a:rPr lang="en-US" altLang="zh-CN" sz="2200" dirty="0" smtClean="0">
                <a:latin typeface="+mn-ea"/>
              </a:rPr>
              <a:t>flatMap </a:t>
            </a:r>
            <a:r>
              <a:rPr lang="zh-CN" altLang="en-US" sz="2200" dirty="0">
                <a:latin typeface="+mn-ea"/>
              </a:rPr>
              <a:t>接收一个 </a:t>
            </a:r>
            <a:r>
              <a:rPr lang="en-US" altLang="zh-CN" sz="2200" dirty="0">
                <a:latin typeface="+mn-ea"/>
              </a:rPr>
              <a:t>Observable </a:t>
            </a:r>
            <a:r>
              <a:rPr lang="zh-CN" altLang="en-US" sz="2200" dirty="0">
                <a:latin typeface="+mn-ea"/>
              </a:rPr>
              <a:t>的输出作为输入，同时输出另外一个 </a:t>
            </a:r>
            <a:r>
              <a:rPr lang="en-US" altLang="zh-CN" sz="2200" dirty="0">
                <a:latin typeface="+mn-ea"/>
              </a:rPr>
              <a:t>Observable</a:t>
            </a:r>
            <a:r>
              <a:rPr lang="zh-CN" altLang="en-US" sz="2200" dirty="0" smtClean="0">
                <a:latin typeface="+mn-ea"/>
              </a:rPr>
              <a:t>。可以将数据根据自身需</a:t>
            </a:r>
            <a:r>
              <a:rPr lang="zh-CN" altLang="en-US" sz="2200" dirty="0">
                <a:latin typeface="+mn-ea"/>
              </a:rPr>
              <a:t>求重新定义规则进行转化后再发射出去。</a:t>
            </a:r>
            <a:r>
              <a:rPr lang="zh-CN" altLang="en-US" sz="2200" dirty="0" smtClean="0">
                <a:latin typeface="+mn-ea"/>
              </a:rPr>
              <a:t>其原理就是将这个</a:t>
            </a:r>
            <a:r>
              <a:rPr lang="en-US" altLang="zh-CN" sz="2200" dirty="0" smtClean="0">
                <a:latin typeface="+mn-ea"/>
              </a:rPr>
              <a:t>Observable </a:t>
            </a:r>
            <a:r>
              <a:rPr lang="zh-CN" altLang="en-US" sz="2200" dirty="0">
                <a:latin typeface="+mn-ea"/>
              </a:rPr>
              <a:t>转化为多个以源 </a:t>
            </a:r>
            <a:r>
              <a:rPr lang="en-US" altLang="zh-CN" sz="2200" dirty="0">
                <a:latin typeface="+mn-ea"/>
              </a:rPr>
              <a:t>Observable </a:t>
            </a:r>
            <a:r>
              <a:rPr lang="zh-CN" altLang="en-US" sz="2200" dirty="0">
                <a:latin typeface="+mn-ea"/>
              </a:rPr>
              <a:t>发射的数据作为源数据的 </a:t>
            </a:r>
            <a:r>
              <a:rPr lang="en-US" altLang="zh-CN" sz="2200" dirty="0">
                <a:latin typeface="+mn-ea"/>
              </a:rPr>
              <a:t>Observable</a:t>
            </a:r>
            <a:r>
              <a:rPr lang="zh-CN" altLang="en-US" sz="2200" dirty="0" smtClean="0">
                <a:latin typeface="+mn-ea"/>
              </a:rPr>
              <a:t>，然</a:t>
            </a:r>
            <a:r>
              <a:rPr lang="zh-CN" altLang="en-US" sz="2200" dirty="0">
                <a:latin typeface="+mn-ea"/>
              </a:rPr>
              <a:t>后再将这多个 </a:t>
            </a:r>
            <a:r>
              <a:rPr lang="en-US" altLang="zh-CN" sz="2200" dirty="0">
                <a:latin typeface="+mn-ea"/>
              </a:rPr>
              <a:t>Observable </a:t>
            </a:r>
            <a:r>
              <a:rPr lang="zh-CN" altLang="en-US" sz="2200" dirty="0">
                <a:latin typeface="+mn-ea"/>
              </a:rPr>
              <a:t>发射的数据整合发射出来，需要注意的是最后的顺序可能会交错地发射出来，如果对顺序有严格的要求的话可以使用 </a:t>
            </a:r>
            <a:r>
              <a:rPr lang="en-US" altLang="zh-CN" sz="2200" dirty="0">
                <a:latin typeface="+mn-ea"/>
              </a:rPr>
              <a:t>concatMap </a:t>
            </a:r>
            <a:r>
              <a:rPr lang="zh-CN" altLang="en-US" sz="2200" dirty="0">
                <a:latin typeface="+mn-ea"/>
              </a:rPr>
              <a:t>操作</a:t>
            </a:r>
            <a:r>
              <a:rPr lang="zh-CN" altLang="en-US" sz="2200" dirty="0" smtClean="0">
                <a:latin typeface="+mn-ea"/>
              </a:rPr>
              <a:t>符。</a:t>
            </a:r>
            <a:endParaRPr lang="zh-CN" altLang="en-US" sz="2200" dirty="0">
              <a:latin typeface="+mn-ea"/>
            </a:endParaRPr>
          </a:p>
        </p:txBody>
      </p:sp>
      <p:pic>
        <p:nvPicPr>
          <p:cNvPr id="2" name="图片 1"/>
          <p:cNvPicPr>
            <a:picLocks noChangeAspect="1"/>
          </p:cNvPicPr>
          <p:nvPr/>
        </p:nvPicPr>
        <p:blipFill>
          <a:blip r:embed="rId2"/>
          <a:stretch>
            <a:fillRect/>
          </a:stretch>
        </p:blipFill>
        <p:spPr>
          <a:xfrm>
            <a:off x="2337386" y="3219346"/>
            <a:ext cx="7512061" cy="3638654"/>
          </a:xfrm>
          <a:prstGeom prst="rect">
            <a:avLst/>
          </a:prstGeom>
        </p:spPr>
      </p:pic>
    </p:spTree>
    <p:extLst>
      <p:ext uri="{BB962C8B-B14F-4D97-AF65-F5344CB8AC3E}">
        <p14:creationId xmlns:p14="http://schemas.microsoft.com/office/powerpoint/2010/main" val="24064006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63784"/>
            <a:ext cx="4137177" cy="755999"/>
          </a:xfrm>
          <a:prstGeom prst="rect">
            <a:avLst/>
          </a:prstGeom>
          <a:noFill/>
        </p:spPr>
        <p:txBody>
          <a:bodyPr wrap="none" rtlCol="0">
            <a:spAutoFit/>
          </a:bodyPr>
          <a:lstStyle/>
          <a:p>
            <a:r>
              <a:rPr kumimoji="1" lang="en-US" altLang="zh-CN" sz="4267"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rPr>
              <a:t>What is RxJava</a:t>
            </a:r>
            <a:endParaRPr kumimoji="1" lang="zh-CN" altLang="en-US" sz="4267"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endParaRPr>
          </a:p>
        </p:txBody>
      </p:sp>
      <p:cxnSp>
        <p:nvCxnSpPr>
          <p:cNvPr id="3" name="直线连接符 2"/>
          <p:cNvCxnSpPr/>
          <p:nvPr/>
        </p:nvCxnSpPr>
        <p:spPr>
          <a:xfrm>
            <a:off x="672492" y="511005"/>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397514"/>
            <a:ext cx="10803230" cy="3331168"/>
          </a:xfrm>
          <a:prstGeom prst="rect">
            <a:avLst/>
          </a:prstGeom>
          <a:noFill/>
        </p:spPr>
        <p:txBody>
          <a:bodyPr wrap="square" rtlCol="0">
            <a:spAutoFit/>
          </a:bodyPr>
          <a:lstStyle/>
          <a:p>
            <a:pPr>
              <a:lnSpc>
                <a:spcPct val="120000"/>
              </a:lnSpc>
            </a:pPr>
            <a:r>
              <a:rPr lang="en-US" altLang="zh-CN" sz="2200" dirty="0">
                <a:solidFill>
                  <a:srgbClr val="FFFFFF"/>
                </a:solidFill>
                <a:latin typeface="+mn-ea"/>
              </a:rPr>
              <a:t>RxJava </a:t>
            </a:r>
            <a:r>
              <a:rPr lang="zh-CN" altLang="en-US" sz="2200" dirty="0">
                <a:solidFill>
                  <a:srgbClr val="FFFFFF"/>
                </a:solidFill>
                <a:latin typeface="+mn-ea"/>
              </a:rPr>
              <a:t>是 </a:t>
            </a:r>
            <a:r>
              <a:rPr lang="en-US" altLang="zh-CN" sz="2200" dirty="0">
                <a:solidFill>
                  <a:srgbClr val="FFFFFF"/>
                </a:solidFill>
                <a:latin typeface="+mn-ea"/>
              </a:rPr>
              <a:t>ReactiveX </a:t>
            </a:r>
            <a:r>
              <a:rPr lang="zh-CN" altLang="en-US" sz="2200" dirty="0">
                <a:solidFill>
                  <a:srgbClr val="FFFFFF"/>
                </a:solidFill>
                <a:latin typeface="+mn-ea"/>
              </a:rPr>
              <a:t>在 </a:t>
            </a:r>
            <a:r>
              <a:rPr lang="en-US" altLang="zh-CN" sz="2200" dirty="0">
                <a:solidFill>
                  <a:srgbClr val="FFFFFF"/>
                </a:solidFill>
                <a:latin typeface="+mn-ea"/>
              </a:rPr>
              <a:t>Java </a:t>
            </a:r>
            <a:r>
              <a:rPr lang="zh-CN" altLang="en-US" sz="2200" dirty="0">
                <a:solidFill>
                  <a:srgbClr val="FFFFFF"/>
                </a:solidFill>
                <a:latin typeface="+mn-ea"/>
              </a:rPr>
              <a:t>上的开源的实现</a:t>
            </a:r>
            <a:r>
              <a:rPr lang="zh-CN" altLang="en-US" sz="2200" dirty="0" smtClean="0">
                <a:solidFill>
                  <a:srgbClr val="FFFFFF"/>
                </a:solidFill>
                <a:latin typeface="+mn-ea"/>
              </a:rPr>
              <a:t>。引用官方 </a:t>
            </a:r>
            <a:r>
              <a:rPr lang="en-US" altLang="zh-CN" sz="2200" dirty="0" smtClean="0">
                <a:solidFill>
                  <a:srgbClr val="FFFFFF"/>
                </a:solidFill>
                <a:latin typeface="+mn-ea"/>
              </a:rPr>
              <a:t>Github</a:t>
            </a:r>
            <a:r>
              <a:rPr lang="zh-CN" altLang="en-US" sz="2200" dirty="0" smtClean="0">
                <a:solidFill>
                  <a:srgbClr val="FFFFFF"/>
                </a:solidFill>
                <a:latin typeface="+mn-ea"/>
              </a:rPr>
              <a:t> 主页上的自我介绍就是 </a:t>
            </a:r>
            <a:r>
              <a:rPr lang="zh-CN" altLang="zh-CN" sz="2200" dirty="0" smtClean="0">
                <a:solidFill>
                  <a:srgbClr val="FFFFFF"/>
                </a:solidFill>
                <a:latin typeface="+mn-ea"/>
              </a:rPr>
              <a:t>“</a:t>
            </a:r>
            <a:r>
              <a:rPr lang="zh-CN" altLang="en-US" sz="2200" dirty="0">
                <a:solidFill>
                  <a:srgbClr val="FFFFFF"/>
                </a:solidFill>
                <a:latin typeface="+mn-ea"/>
              </a:rPr>
              <a:t>一个在 </a:t>
            </a:r>
            <a:r>
              <a:rPr lang="en-US" altLang="zh-CN" sz="2200" dirty="0">
                <a:solidFill>
                  <a:srgbClr val="FFFFFF"/>
                </a:solidFill>
                <a:latin typeface="+mn-ea"/>
              </a:rPr>
              <a:t>Java VM </a:t>
            </a:r>
            <a:r>
              <a:rPr lang="zh-CN" altLang="en-US" sz="2200" dirty="0">
                <a:solidFill>
                  <a:srgbClr val="FFFFFF"/>
                </a:solidFill>
                <a:latin typeface="+mn-ea"/>
              </a:rPr>
              <a:t>上使用可观测的序列来组成异步的、基于事件的程序的库</a:t>
            </a:r>
            <a:r>
              <a:rPr lang="zh-CN" altLang="en-US" sz="2200" dirty="0" smtClean="0">
                <a:solidFill>
                  <a:srgbClr val="FFFFFF"/>
                </a:solidFill>
                <a:latin typeface="+mn-ea"/>
              </a:rPr>
              <a:t>”。 </a:t>
            </a:r>
            <a:endParaRPr lang="en-US" altLang="zh-CN" sz="2200" dirty="0" smtClean="0">
              <a:solidFill>
                <a:srgbClr val="FFFFFF"/>
              </a:solidFill>
              <a:latin typeface="+mn-ea"/>
            </a:endParaRPr>
          </a:p>
          <a:p>
            <a:pPr>
              <a:lnSpc>
                <a:spcPct val="120000"/>
              </a:lnSpc>
            </a:pPr>
            <a:endParaRPr lang="en-US" altLang="zh-CN" sz="2200" dirty="0" smtClean="0">
              <a:solidFill>
                <a:srgbClr val="FFFFFF"/>
              </a:solidFill>
              <a:latin typeface="+mn-ea"/>
            </a:endParaRPr>
          </a:p>
          <a:p>
            <a:pPr>
              <a:lnSpc>
                <a:spcPct val="120000"/>
              </a:lnSpc>
            </a:pPr>
            <a:r>
              <a:rPr lang="en-US" altLang="zh-CN" sz="2200" dirty="0">
                <a:solidFill>
                  <a:srgbClr val="FFFFFF"/>
                </a:solidFill>
                <a:latin typeface="+mn-ea"/>
                <a:hlinkClick r:id="rId2"/>
              </a:rPr>
              <a:t>https://github.com/ReactiveX/RxJava/</a:t>
            </a:r>
            <a:r>
              <a:rPr lang="en-US" altLang="zh-CN" sz="2200" dirty="0" smtClean="0">
                <a:solidFill>
                  <a:srgbClr val="FFFFFF"/>
                </a:solidFill>
                <a:latin typeface="+mn-ea"/>
                <a:hlinkClick r:id="rId2"/>
              </a:rPr>
              <a:t>wiki</a:t>
            </a:r>
            <a:endParaRPr lang="en-US" altLang="zh-CN" sz="2200" dirty="0" smtClean="0">
              <a:solidFill>
                <a:srgbClr val="FFFFFF"/>
              </a:solidFill>
              <a:latin typeface="+mn-ea"/>
            </a:endParaRPr>
          </a:p>
          <a:p>
            <a:pPr>
              <a:lnSpc>
                <a:spcPct val="120000"/>
              </a:lnSpc>
            </a:pPr>
            <a:endParaRPr lang="en-US" altLang="zh-CN" sz="2200" dirty="0" smtClean="0">
              <a:solidFill>
                <a:srgbClr val="FFFFFF"/>
              </a:solidFill>
              <a:latin typeface="+mn-ea"/>
            </a:endParaRPr>
          </a:p>
          <a:p>
            <a:pPr>
              <a:lnSpc>
                <a:spcPct val="120000"/>
              </a:lnSpc>
            </a:pPr>
            <a:r>
              <a:rPr lang="zh-CN" altLang="en-US" sz="2200" dirty="0">
                <a:solidFill>
                  <a:srgbClr val="FFFFFF"/>
                </a:solidFill>
                <a:latin typeface="+mn-ea"/>
                <a:sym typeface="Wingdings"/>
              </a:rPr>
              <a:t>在 </a:t>
            </a:r>
            <a:r>
              <a:rPr lang="en-US" altLang="zh-CN" sz="2200" dirty="0">
                <a:solidFill>
                  <a:srgbClr val="FFFFFF"/>
                </a:solidFill>
                <a:latin typeface="+mn-ea"/>
                <a:sym typeface="Wingdings"/>
              </a:rPr>
              <a:t>RxJava</a:t>
            </a:r>
            <a:r>
              <a:rPr lang="zh-CN" altLang="en-US" sz="2200" dirty="0">
                <a:solidFill>
                  <a:srgbClr val="FFFFFF"/>
                </a:solidFill>
                <a:latin typeface="+mn-ea"/>
                <a:sym typeface="Wingdings"/>
              </a:rPr>
              <a:t> 的应用过程中，最重要的两个类分别是</a:t>
            </a:r>
            <a:r>
              <a:rPr lang="zh-CN" altLang="en-US" sz="2200" dirty="0" smtClean="0">
                <a:solidFill>
                  <a:srgbClr val="FFFFFF"/>
                </a:solidFill>
                <a:latin typeface="+mn-ea"/>
                <a:sym typeface="Wingdings"/>
              </a:rPr>
              <a:t>：</a:t>
            </a:r>
            <a:endParaRPr lang="en-US" altLang="zh-CN" sz="2200" dirty="0">
              <a:solidFill>
                <a:srgbClr val="FFFFFF"/>
              </a:solidFill>
              <a:latin typeface="+mn-ea"/>
              <a:sym typeface="Wingdings"/>
            </a:endParaRPr>
          </a:p>
          <a:p>
            <a:pPr marL="342900" indent="-342900">
              <a:lnSpc>
                <a:spcPct val="120000"/>
              </a:lnSpc>
              <a:buFont typeface="Wingdings" charset="0"/>
              <a:buChar char=""/>
            </a:pPr>
            <a:r>
              <a:rPr lang="en-US" altLang="zh-CN" sz="2200" dirty="0">
                <a:solidFill>
                  <a:srgbClr val="FFFFFF"/>
                </a:solidFill>
                <a:latin typeface="+mn-ea"/>
                <a:sym typeface="Wingdings"/>
              </a:rPr>
              <a:t>Observable</a:t>
            </a:r>
            <a:r>
              <a:rPr lang="zh-CN" altLang="en-US" sz="2200" dirty="0" smtClean="0">
                <a:solidFill>
                  <a:srgbClr val="FFFFFF"/>
                </a:solidFill>
                <a:latin typeface="+mn-ea"/>
                <a:sym typeface="Wingdings"/>
              </a:rPr>
              <a:t>（可观察对象）</a:t>
            </a:r>
            <a:r>
              <a:rPr lang="zh-CN" altLang="en-US" sz="2200" dirty="0">
                <a:solidFill>
                  <a:srgbClr val="FFFFFF"/>
                </a:solidFill>
                <a:latin typeface="+mn-ea"/>
                <a:sym typeface="Wingdings"/>
              </a:rPr>
              <a:t>：负责发送数据或者</a:t>
            </a:r>
            <a:r>
              <a:rPr lang="zh-CN" altLang="en-US" sz="2200" dirty="0" smtClean="0">
                <a:solidFill>
                  <a:srgbClr val="FFFFFF"/>
                </a:solidFill>
                <a:latin typeface="+mn-ea"/>
                <a:sym typeface="Wingdings"/>
              </a:rPr>
              <a:t>事件</a:t>
            </a:r>
            <a:endParaRPr lang="en-US" altLang="zh-CN" sz="2200" dirty="0">
              <a:solidFill>
                <a:srgbClr val="FFFFFF"/>
              </a:solidFill>
              <a:latin typeface="+mn-ea"/>
              <a:sym typeface="Wingdings"/>
            </a:endParaRPr>
          </a:p>
          <a:p>
            <a:pPr marL="342900" indent="-342900">
              <a:lnSpc>
                <a:spcPct val="120000"/>
              </a:lnSpc>
              <a:buFont typeface="Wingdings" charset="0"/>
              <a:buChar char=""/>
            </a:pPr>
            <a:r>
              <a:rPr lang="en-US" altLang="zh-CN" sz="2200" dirty="0" smtClean="0">
                <a:solidFill>
                  <a:srgbClr val="FFFFFF"/>
                </a:solidFill>
                <a:latin typeface="+mn-ea"/>
              </a:rPr>
              <a:t>Observer</a:t>
            </a:r>
            <a:r>
              <a:rPr lang="zh-CN" altLang="en-US" sz="2200" dirty="0" smtClean="0">
                <a:solidFill>
                  <a:srgbClr val="FFFFFF"/>
                </a:solidFill>
                <a:latin typeface="+mn-ea"/>
                <a:sym typeface="Wingdings"/>
              </a:rPr>
              <a:t>（订阅者）：操作</a:t>
            </a:r>
            <a:r>
              <a:rPr lang="zh-CN" altLang="en-US" sz="2200" dirty="0">
                <a:solidFill>
                  <a:srgbClr val="FFFFFF"/>
                </a:solidFill>
                <a:latin typeface="+mn-ea"/>
                <a:sym typeface="Wingdings"/>
              </a:rPr>
              <a:t>来自</a:t>
            </a:r>
            <a:r>
              <a:rPr lang="zh-CN" altLang="zh-CN" sz="2200" dirty="0">
                <a:solidFill>
                  <a:srgbClr val="FFFFFF"/>
                </a:solidFill>
                <a:latin typeface="+mn-ea"/>
                <a:sym typeface="Wingdings"/>
              </a:rPr>
              <a:t> </a:t>
            </a:r>
            <a:r>
              <a:rPr lang="en-US" altLang="zh-CN" sz="2200" dirty="0">
                <a:solidFill>
                  <a:srgbClr val="FFFFFF"/>
                </a:solidFill>
                <a:latin typeface="+mn-ea"/>
                <a:sym typeface="Wingdings"/>
              </a:rPr>
              <a:t>Observable </a:t>
            </a:r>
            <a:r>
              <a:rPr lang="zh-CN" altLang="en-US" sz="2200" dirty="0">
                <a:solidFill>
                  <a:srgbClr val="FFFFFF"/>
                </a:solidFill>
                <a:latin typeface="+mn-ea"/>
                <a:sym typeface="Wingdings"/>
              </a:rPr>
              <a:t>发送的数据</a:t>
            </a:r>
            <a:r>
              <a:rPr lang="zh-CN" altLang="en-US" sz="2200" dirty="0" smtClean="0">
                <a:solidFill>
                  <a:srgbClr val="FFFFFF"/>
                </a:solidFill>
                <a:latin typeface="+mn-ea"/>
                <a:sym typeface="Wingdings"/>
              </a:rPr>
              <a:t>或事件</a:t>
            </a:r>
            <a:endParaRPr lang="zh-CN" altLang="en-US" sz="2200" dirty="0">
              <a:solidFill>
                <a:srgbClr val="FFFFFF"/>
              </a:solidFill>
              <a:latin typeface="+mn-ea"/>
            </a:endParaRPr>
          </a:p>
        </p:txBody>
      </p:sp>
      <p:cxnSp>
        <p:nvCxnSpPr>
          <p:cNvPr id="5" name="直线连接符 4"/>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854189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279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flatMap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549963"/>
          </a:xfrm>
          <a:prstGeom prst="rect">
            <a:avLst/>
          </a:prstGeom>
          <a:noFill/>
        </p:spPr>
        <p:txBody>
          <a:bodyPr wrap="square" rtlCol="0">
            <a:spAutoFit/>
          </a:bodyPr>
          <a:lstStyle/>
          <a:p>
            <a:pPr>
              <a:lnSpc>
                <a:spcPct val="120000"/>
              </a:lnSpc>
            </a:pPr>
            <a:r>
              <a:rPr lang="en-US" altLang="zh-CN" sz="2200" dirty="0" smtClean="0">
                <a:latin typeface="+mn-ea"/>
              </a:rPr>
              <a:t>flatMap</a:t>
            </a:r>
            <a:r>
              <a:rPr lang="zh-CN" altLang="en-US" sz="2200" dirty="0" smtClean="0">
                <a:latin typeface="+mn-ea"/>
              </a:rPr>
              <a:t> 操作符使用一个</a:t>
            </a:r>
            <a:r>
              <a:rPr lang="zh-CN" altLang="en-US" sz="2200" dirty="0">
                <a:latin typeface="+mn-ea"/>
              </a:rPr>
              <a:t>指定的函数对</a:t>
            </a:r>
            <a:r>
              <a:rPr lang="zh-CN" altLang="en-US" sz="2200" dirty="0" smtClean="0">
                <a:latin typeface="+mn-ea"/>
              </a:rPr>
              <a:t>原始 </a:t>
            </a:r>
            <a:r>
              <a:rPr lang="en-US" altLang="zh-CN" sz="2200" dirty="0" smtClean="0">
                <a:latin typeface="+mn-ea"/>
              </a:rPr>
              <a:t>Observable</a:t>
            </a:r>
            <a:r>
              <a:rPr lang="zh-CN" altLang="en-US" sz="2200" dirty="0" smtClean="0">
                <a:latin typeface="+mn-ea"/>
              </a:rPr>
              <a:t> 发</a:t>
            </a:r>
            <a:r>
              <a:rPr lang="zh-CN" altLang="en-US" sz="2200" dirty="0">
                <a:latin typeface="+mn-ea"/>
              </a:rPr>
              <a:t>射的每一项数据执行变换操作，这个函数返回一个本身也发射数据</a:t>
            </a:r>
            <a:r>
              <a:rPr lang="zh-CN" altLang="en-US" sz="2200" dirty="0" smtClean="0">
                <a:latin typeface="+mn-ea"/>
              </a:rPr>
              <a:t>的 </a:t>
            </a:r>
            <a:r>
              <a:rPr lang="en-US" altLang="zh-CN" sz="2200" dirty="0" smtClean="0">
                <a:latin typeface="+mn-ea"/>
              </a:rPr>
              <a:t>Observable</a:t>
            </a:r>
            <a:r>
              <a:rPr lang="zh-CN" altLang="en-US" sz="2200" dirty="0">
                <a:latin typeface="+mn-ea"/>
              </a:rPr>
              <a:t>，然</a:t>
            </a:r>
            <a:r>
              <a:rPr lang="zh-CN" altLang="en-US" sz="2200" dirty="0" smtClean="0">
                <a:latin typeface="+mn-ea"/>
              </a:rPr>
              <a:t>后 </a:t>
            </a:r>
            <a:r>
              <a:rPr lang="en-US" altLang="zh-CN" sz="2200" dirty="0" smtClean="0">
                <a:latin typeface="+mn-ea"/>
              </a:rPr>
              <a:t>flatMap</a:t>
            </a:r>
            <a:r>
              <a:rPr lang="zh-CN" altLang="en-US" sz="2200" dirty="0" smtClean="0">
                <a:latin typeface="+mn-ea"/>
              </a:rPr>
              <a:t> 合并这些 </a:t>
            </a:r>
            <a:r>
              <a:rPr lang="en-US" altLang="zh-CN" sz="2200" dirty="0" smtClean="0">
                <a:latin typeface="+mn-ea"/>
              </a:rPr>
              <a:t>Observables</a:t>
            </a:r>
            <a:r>
              <a:rPr lang="zh-CN" altLang="en-US" sz="2200" dirty="0" smtClean="0">
                <a:latin typeface="+mn-ea"/>
              </a:rPr>
              <a:t> 发</a:t>
            </a:r>
            <a:r>
              <a:rPr lang="zh-CN" altLang="en-US" sz="2200" dirty="0">
                <a:latin typeface="+mn-ea"/>
              </a:rPr>
              <a:t>射的数据，最后将合并后的结果当做它自己的数据序列发射</a:t>
            </a:r>
            <a:r>
              <a:rPr lang="zh-CN" altLang="en-US" sz="2200" dirty="0" smtClean="0">
                <a:latin typeface="+mn-ea"/>
              </a:rPr>
              <a:t>。</a:t>
            </a:r>
            <a:endParaRPr lang="en-US" altLang="zh-CN" sz="2200" dirty="0" smtClean="0">
              <a:latin typeface="+mn-ea"/>
            </a:endParaRPr>
          </a:p>
          <a:p>
            <a:pPr>
              <a:lnSpc>
                <a:spcPct val="120000"/>
              </a:lnSpc>
            </a:pPr>
            <a:r>
              <a:rPr lang="zh-CN" altLang="en-US" sz="2200" dirty="0">
                <a:latin typeface="+mn-ea"/>
              </a:rPr>
              <a:t>这个方法是很有用的，例如，当你有一个这样</a:t>
            </a:r>
            <a:r>
              <a:rPr lang="zh-CN" altLang="en-US" sz="2200" dirty="0" smtClean="0">
                <a:latin typeface="+mn-ea"/>
              </a:rPr>
              <a:t>的 </a:t>
            </a:r>
            <a:r>
              <a:rPr lang="en-US" altLang="zh-CN" sz="2200" dirty="0" smtClean="0">
                <a:latin typeface="+mn-ea"/>
              </a:rPr>
              <a:t>Observable</a:t>
            </a:r>
            <a:r>
              <a:rPr lang="zh-CN" altLang="en-US" sz="2200" dirty="0">
                <a:latin typeface="+mn-ea"/>
              </a:rPr>
              <a:t>：它发射一个数据序列，这些数据本身</a:t>
            </a:r>
            <a:r>
              <a:rPr lang="zh-CN" altLang="en-US" sz="2200" dirty="0" smtClean="0">
                <a:latin typeface="+mn-ea"/>
              </a:rPr>
              <a:t>包含 </a:t>
            </a:r>
            <a:r>
              <a:rPr lang="en-US" altLang="zh-CN" sz="2200" dirty="0" smtClean="0">
                <a:latin typeface="+mn-ea"/>
              </a:rPr>
              <a:t>Observable</a:t>
            </a:r>
            <a:r>
              <a:rPr lang="zh-CN" altLang="en-US" sz="2200" dirty="0" smtClean="0">
                <a:latin typeface="+mn-ea"/>
              </a:rPr>
              <a:t> 成员</a:t>
            </a:r>
            <a:r>
              <a:rPr lang="zh-CN" altLang="en-US" sz="2200" dirty="0">
                <a:latin typeface="+mn-ea"/>
              </a:rPr>
              <a:t>或</a:t>
            </a:r>
            <a:r>
              <a:rPr lang="zh-CN" altLang="en-US" sz="2200" dirty="0" smtClean="0">
                <a:latin typeface="+mn-ea"/>
              </a:rPr>
              <a:t>者可以变换为 </a:t>
            </a:r>
            <a:r>
              <a:rPr lang="en-US" altLang="zh-CN" sz="2200" dirty="0" smtClean="0">
                <a:latin typeface="+mn-ea"/>
              </a:rPr>
              <a:t>Observable</a:t>
            </a:r>
            <a:r>
              <a:rPr lang="zh-CN" altLang="en-US" sz="2200" dirty="0">
                <a:latin typeface="+mn-ea"/>
              </a:rPr>
              <a:t>，因此你可以创建一个</a:t>
            </a:r>
            <a:r>
              <a:rPr lang="zh-CN" altLang="en-US" sz="2200" dirty="0" smtClean="0">
                <a:latin typeface="+mn-ea"/>
              </a:rPr>
              <a:t>新的 </a:t>
            </a:r>
            <a:r>
              <a:rPr lang="en-US" altLang="zh-CN" sz="2200" dirty="0" smtClean="0">
                <a:latin typeface="+mn-ea"/>
              </a:rPr>
              <a:t>Observable</a:t>
            </a:r>
            <a:r>
              <a:rPr lang="zh-CN" altLang="en-US" sz="2200" dirty="0" smtClean="0">
                <a:latin typeface="+mn-ea"/>
              </a:rPr>
              <a:t> 发射这些次级 </a:t>
            </a:r>
            <a:r>
              <a:rPr lang="en-US" altLang="zh-CN" sz="2200" dirty="0" smtClean="0">
                <a:latin typeface="+mn-ea"/>
              </a:rPr>
              <a:t>Observable</a:t>
            </a:r>
            <a:r>
              <a:rPr lang="zh-CN" altLang="en-US" sz="2200" dirty="0" smtClean="0">
                <a:latin typeface="+mn-ea"/>
              </a:rPr>
              <a:t> 发</a:t>
            </a:r>
            <a:r>
              <a:rPr lang="zh-CN" altLang="en-US" sz="2200" dirty="0">
                <a:latin typeface="+mn-ea"/>
              </a:rPr>
              <a:t>射的数据的完整集合</a:t>
            </a:r>
            <a:r>
              <a:rPr lang="zh-CN" altLang="en-US" sz="2200" dirty="0" smtClean="0">
                <a:latin typeface="+mn-ea"/>
              </a:rPr>
              <a:t>。</a:t>
            </a:r>
            <a:endParaRPr lang="zh-CN" altLang="en-US" sz="2200" dirty="0">
              <a:latin typeface="+mn-ea"/>
            </a:endParaRPr>
          </a:p>
          <a:p>
            <a:pPr>
              <a:lnSpc>
                <a:spcPct val="120000"/>
              </a:lnSpc>
            </a:pPr>
            <a:r>
              <a:rPr lang="zh-CN" altLang="en-US" sz="2200" dirty="0">
                <a:latin typeface="+mn-ea"/>
              </a:rPr>
              <a:t>注意</a:t>
            </a:r>
            <a:r>
              <a:rPr lang="zh-CN" altLang="en-US" sz="2200" dirty="0" smtClean="0">
                <a:latin typeface="+mn-ea"/>
              </a:rPr>
              <a:t>：</a:t>
            </a:r>
            <a:endParaRPr lang="en-US" altLang="zh-CN" sz="2200" dirty="0" smtClean="0">
              <a:latin typeface="+mn-ea"/>
            </a:endParaRPr>
          </a:p>
          <a:p>
            <a:pPr>
              <a:lnSpc>
                <a:spcPct val="120000"/>
              </a:lnSpc>
            </a:pPr>
            <a:r>
              <a:rPr lang="zh-CN" altLang="zh-CN" sz="2200" dirty="0" smtClean="0">
                <a:latin typeface="+mn-ea"/>
              </a:rPr>
              <a:t>1</a:t>
            </a:r>
            <a:r>
              <a:rPr lang="zh-CN" altLang="en-US" sz="2200" dirty="0" smtClean="0">
                <a:latin typeface="+mn-ea"/>
              </a:rPr>
              <a:t>）</a:t>
            </a:r>
            <a:r>
              <a:rPr lang="en-US" altLang="zh-CN" sz="2200" dirty="0" smtClean="0">
                <a:latin typeface="+mn-ea"/>
              </a:rPr>
              <a:t>flatMap</a:t>
            </a:r>
            <a:r>
              <a:rPr lang="zh-CN" altLang="en-US" sz="2200" dirty="0" smtClean="0">
                <a:latin typeface="+mn-ea"/>
              </a:rPr>
              <a:t>对这些</a:t>
            </a:r>
            <a:r>
              <a:rPr lang="en-US" altLang="zh-CN" sz="2200" dirty="0" smtClean="0">
                <a:latin typeface="+mn-ea"/>
              </a:rPr>
              <a:t> Observables </a:t>
            </a:r>
            <a:r>
              <a:rPr lang="zh-CN" altLang="en-US" sz="2200" dirty="0" smtClean="0">
                <a:latin typeface="+mn-ea"/>
              </a:rPr>
              <a:t>发</a:t>
            </a:r>
            <a:r>
              <a:rPr lang="zh-CN" altLang="en-US" sz="2200" dirty="0">
                <a:latin typeface="+mn-ea"/>
              </a:rPr>
              <a:t>射的数据做的是合并</a:t>
            </a:r>
            <a:r>
              <a:rPr lang="en-US" altLang="zh-CN" sz="2200" dirty="0">
                <a:latin typeface="+mn-ea"/>
              </a:rPr>
              <a:t>(merge)</a:t>
            </a:r>
            <a:r>
              <a:rPr lang="zh-CN" altLang="en-US" sz="2200" dirty="0">
                <a:latin typeface="+mn-ea"/>
              </a:rPr>
              <a:t>操作，因此它们可能是交错的。如果对顺序有严格的要求的话可以使用 </a:t>
            </a:r>
            <a:r>
              <a:rPr lang="en-US" altLang="zh-CN" sz="2200" dirty="0">
                <a:latin typeface="+mn-ea"/>
              </a:rPr>
              <a:t>concatMap </a:t>
            </a:r>
            <a:r>
              <a:rPr lang="zh-CN" altLang="en-US" sz="2200" dirty="0">
                <a:latin typeface="+mn-ea"/>
              </a:rPr>
              <a:t>操作</a:t>
            </a:r>
            <a:r>
              <a:rPr lang="zh-CN" altLang="en-US" sz="2200" dirty="0" smtClean="0">
                <a:latin typeface="+mn-ea"/>
              </a:rPr>
              <a:t>符。</a:t>
            </a:r>
            <a:endParaRPr lang="en-US" altLang="zh-CN" sz="2200" dirty="0" smtClean="0">
              <a:latin typeface="+mn-ea"/>
            </a:endParaRPr>
          </a:p>
          <a:p>
            <a:pPr>
              <a:lnSpc>
                <a:spcPct val="120000"/>
              </a:lnSpc>
            </a:pPr>
            <a:r>
              <a:rPr lang="en-US" altLang="zh-CN" sz="2200" dirty="0" smtClean="0">
                <a:latin typeface="+mn-ea"/>
              </a:rPr>
              <a:t>2</a:t>
            </a:r>
            <a:r>
              <a:rPr lang="zh-CN" altLang="en-US" sz="2200" dirty="0" smtClean="0">
                <a:latin typeface="+mn-ea"/>
              </a:rPr>
              <a:t>）如果任何一个通过这个 </a:t>
            </a:r>
            <a:r>
              <a:rPr lang="en-US" altLang="zh-CN" sz="2200" dirty="0" smtClean="0">
                <a:latin typeface="+mn-ea"/>
              </a:rPr>
              <a:t>flatMap</a:t>
            </a:r>
            <a:r>
              <a:rPr lang="zh-CN" altLang="en-US" sz="2200" dirty="0" smtClean="0">
                <a:latin typeface="+mn-ea"/>
              </a:rPr>
              <a:t> 操作产</a:t>
            </a:r>
            <a:r>
              <a:rPr lang="zh-CN" altLang="en-US" sz="2200" dirty="0">
                <a:latin typeface="+mn-ea"/>
              </a:rPr>
              <a:t>生的单</a:t>
            </a:r>
            <a:r>
              <a:rPr lang="zh-CN" altLang="en-US" sz="2200" dirty="0" smtClean="0">
                <a:latin typeface="+mn-ea"/>
              </a:rPr>
              <a:t>独的 </a:t>
            </a:r>
            <a:r>
              <a:rPr lang="en-US" altLang="zh-CN" sz="2200" dirty="0" smtClean="0">
                <a:latin typeface="+mn-ea"/>
              </a:rPr>
              <a:t>Observable</a:t>
            </a:r>
            <a:r>
              <a:rPr lang="zh-CN" altLang="en-US" sz="2200" dirty="0" smtClean="0">
                <a:latin typeface="+mn-ea"/>
              </a:rPr>
              <a:t> 调用 </a:t>
            </a:r>
            <a:r>
              <a:rPr lang="en-US" altLang="zh-CN" sz="2200" dirty="0" smtClean="0">
                <a:latin typeface="+mn-ea"/>
              </a:rPr>
              <a:t>onError</a:t>
            </a:r>
            <a:r>
              <a:rPr lang="zh-CN" altLang="en-US" sz="2200" dirty="0" smtClean="0">
                <a:latin typeface="+mn-ea"/>
              </a:rPr>
              <a:t> 异常终止</a:t>
            </a:r>
            <a:r>
              <a:rPr lang="zh-CN" altLang="en-US" sz="2200" dirty="0">
                <a:latin typeface="+mn-ea"/>
              </a:rPr>
              <a:t>了，</a:t>
            </a:r>
            <a:r>
              <a:rPr lang="zh-CN" altLang="en-US" sz="2200" dirty="0" smtClean="0">
                <a:latin typeface="+mn-ea"/>
              </a:rPr>
              <a:t>这个 </a:t>
            </a:r>
            <a:r>
              <a:rPr lang="en-US" altLang="zh-CN" sz="2200" dirty="0" smtClean="0">
                <a:latin typeface="+mn-ea"/>
              </a:rPr>
              <a:t>Observable</a:t>
            </a:r>
            <a:r>
              <a:rPr lang="zh-CN" altLang="en-US" sz="2200" dirty="0" smtClean="0">
                <a:latin typeface="+mn-ea"/>
              </a:rPr>
              <a:t> 自身会立即调用 </a:t>
            </a:r>
            <a:r>
              <a:rPr lang="en-US" altLang="zh-CN" sz="2200" dirty="0" smtClean="0">
                <a:latin typeface="+mn-ea"/>
              </a:rPr>
              <a:t>onError</a:t>
            </a:r>
            <a:r>
              <a:rPr lang="zh-CN" altLang="en-US" sz="2200" dirty="0" smtClean="0">
                <a:latin typeface="+mn-ea"/>
              </a:rPr>
              <a:t> 并终止</a:t>
            </a:r>
            <a:r>
              <a:rPr lang="zh-CN" altLang="en-US" sz="2200" dirty="0">
                <a:latin typeface="+mn-ea"/>
              </a:rPr>
              <a:t>。</a:t>
            </a:r>
          </a:p>
        </p:txBody>
      </p:sp>
    </p:spTree>
    <p:extLst>
      <p:ext uri="{BB962C8B-B14F-4D97-AF65-F5344CB8AC3E}">
        <p14:creationId xmlns:p14="http://schemas.microsoft.com/office/powerpoint/2010/main" val="1868821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279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flatMap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a:latin typeface="+mn-ea"/>
              </a:rPr>
              <a:t>flatMap(</a:t>
            </a:r>
            <a:r>
              <a:rPr lang="en-US" altLang="zh-CN" sz="2200" dirty="0" smtClean="0">
                <a:latin typeface="+mn-ea"/>
              </a:rPr>
              <a:t>Func1</a:t>
            </a:r>
            <a:r>
              <a:rPr lang="zh-CN" altLang="en-US" sz="2200" dirty="0" smtClean="0">
                <a:latin typeface="+mn-ea"/>
              </a:rPr>
              <a:t> </a:t>
            </a:r>
            <a:r>
              <a:rPr lang="en-US" altLang="zh-CN" sz="2200" dirty="0" smtClean="0">
                <a:latin typeface="+mn-ea"/>
              </a:rPr>
              <a:t>func)</a:t>
            </a:r>
            <a:r>
              <a:rPr lang="zh-CN" altLang="en-US" sz="2200" dirty="0" smtClean="0">
                <a:latin typeface="+mn-ea"/>
              </a:rPr>
              <a:t>、</a:t>
            </a:r>
            <a:r>
              <a:rPr lang="en-US" altLang="zh-CN" sz="2200" dirty="0">
                <a:latin typeface="+mn-ea"/>
              </a:rPr>
              <a:t>flatMap(Func1</a:t>
            </a:r>
            <a:r>
              <a:rPr lang="en-US" altLang="zh-CN" sz="2200" dirty="0" smtClean="0">
                <a:latin typeface="+mn-ea"/>
              </a:rPr>
              <a:t>,</a:t>
            </a:r>
            <a:r>
              <a:rPr lang="zh-CN" altLang="en-US" sz="2200" dirty="0" smtClean="0">
                <a:latin typeface="+mn-ea"/>
              </a:rPr>
              <a:t> </a:t>
            </a:r>
            <a:r>
              <a:rPr lang="en-US" altLang="zh-CN" sz="2200" dirty="0" smtClean="0">
                <a:latin typeface="+mn-ea"/>
              </a:rPr>
              <a:t>int)</a:t>
            </a:r>
          </a:p>
          <a:p>
            <a:pPr>
              <a:lnSpc>
                <a:spcPct val="120000"/>
              </a:lnSpc>
            </a:pPr>
            <a:r>
              <a:rPr lang="zh-CN" altLang="en-US" sz="2200" dirty="0">
                <a:latin typeface="+mn-ea"/>
              </a:rPr>
              <a:t>这个操作</a:t>
            </a:r>
            <a:r>
              <a:rPr lang="zh-CN" altLang="en-US" sz="2200" dirty="0" smtClean="0">
                <a:latin typeface="+mn-ea"/>
              </a:rPr>
              <a:t>符有一个接受额外的 </a:t>
            </a:r>
            <a:r>
              <a:rPr lang="en-US" altLang="zh-CN" sz="2200" dirty="0" smtClean="0">
                <a:latin typeface="+mn-ea"/>
              </a:rPr>
              <a:t>int</a:t>
            </a:r>
            <a:r>
              <a:rPr lang="zh-CN" altLang="en-US" sz="2200" dirty="0" smtClean="0">
                <a:latin typeface="+mn-ea"/>
              </a:rPr>
              <a:t> 参</a:t>
            </a:r>
            <a:r>
              <a:rPr lang="zh-CN" altLang="en-US" sz="2200" dirty="0">
                <a:latin typeface="+mn-ea"/>
              </a:rPr>
              <a:t>数的一个变体。</a:t>
            </a:r>
            <a:r>
              <a:rPr lang="zh-CN" altLang="en-US" sz="2200" dirty="0" smtClean="0">
                <a:latin typeface="+mn-ea"/>
              </a:rPr>
              <a:t>这个参数设置 </a:t>
            </a:r>
            <a:r>
              <a:rPr lang="en-US" altLang="zh-CN" sz="2200" dirty="0" smtClean="0">
                <a:latin typeface="+mn-ea"/>
              </a:rPr>
              <a:t>flatMap</a:t>
            </a:r>
            <a:r>
              <a:rPr lang="zh-CN" altLang="en-US" sz="2200" dirty="0" smtClean="0">
                <a:latin typeface="+mn-ea"/>
              </a:rPr>
              <a:t> 从</a:t>
            </a:r>
            <a:r>
              <a:rPr lang="zh-CN" altLang="en-US" sz="2200" dirty="0">
                <a:latin typeface="+mn-ea"/>
              </a:rPr>
              <a:t>原来</a:t>
            </a:r>
            <a:r>
              <a:rPr lang="zh-CN" altLang="en-US" sz="2200" dirty="0" smtClean="0">
                <a:latin typeface="+mn-ea"/>
              </a:rPr>
              <a:t>的 </a:t>
            </a:r>
            <a:r>
              <a:rPr lang="en-US" altLang="zh-CN" sz="2200" dirty="0" smtClean="0">
                <a:latin typeface="+mn-ea"/>
              </a:rPr>
              <a:t>Observable</a:t>
            </a:r>
            <a:r>
              <a:rPr lang="zh-CN" altLang="en-US" sz="2200" dirty="0" smtClean="0">
                <a:latin typeface="+mn-ea"/>
              </a:rPr>
              <a:t> 映射 </a:t>
            </a:r>
            <a:r>
              <a:rPr lang="en-US" altLang="zh-CN" sz="2200" dirty="0" smtClean="0">
                <a:latin typeface="+mn-ea"/>
              </a:rPr>
              <a:t>Observables</a:t>
            </a:r>
            <a:r>
              <a:rPr lang="zh-CN" altLang="en-US" sz="2200" dirty="0" smtClean="0">
                <a:latin typeface="+mn-ea"/>
              </a:rPr>
              <a:t> 的</a:t>
            </a:r>
            <a:r>
              <a:rPr lang="zh-CN" altLang="en-US" sz="2200" dirty="0">
                <a:latin typeface="+mn-ea"/>
              </a:rPr>
              <a:t>最大同时订阅数。当达到这个限制时，它会等待其中一个终止然后再订阅另一个。</a:t>
            </a:r>
          </a:p>
        </p:txBody>
      </p:sp>
      <p:pic>
        <p:nvPicPr>
          <p:cNvPr id="2" name="图片 1"/>
          <p:cNvPicPr>
            <a:picLocks noChangeAspect="1"/>
          </p:cNvPicPr>
          <p:nvPr/>
        </p:nvPicPr>
        <p:blipFill>
          <a:blip r:embed="rId2"/>
          <a:stretch>
            <a:fillRect/>
          </a:stretch>
        </p:blipFill>
        <p:spPr>
          <a:xfrm>
            <a:off x="1997519" y="2877921"/>
            <a:ext cx="7811369" cy="3783632"/>
          </a:xfrm>
          <a:prstGeom prst="rect">
            <a:avLst/>
          </a:prstGeom>
        </p:spPr>
      </p:pic>
    </p:spTree>
    <p:extLst>
      <p:ext uri="{BB962C8B-B14F-4D97-AF65-F5344CB8AC3E}">
        <p14:creationId xmlns:p14="http://schemas.microsoft.com/office/powerpoint/2010/main" val="10573868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279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flatMap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smtClean="0">
                <a:latin typeface="+mn-ea"/>
              </a:rPr>
              <a:t>flatMap(Func1,</a:t>
            </a:r>
            <a:r>
              <a:rPr lang="zh-CN" altLang="en-US" sz="2200" dirty="0" smtClean="0">
                <a:latin typeface="+mn-ea"/>
              </a:rPr>
              <a:t> </a:t>
            </a:r>
            <a:r>
              <a:rPr lang="en-US" altLang="zh-CN" sz="2200" dirty="0" smtClean="0">
                <a:latin typeface="+mn-ea"/>
              </a:rPr>
              <a:t>Func1,</a:t>
            </a:r>
            <a:r>
              <a:rPr lang="zh-CN" altLang="en-US" sz="2200" dirty="0" smtClean="0">
                <a:latin typeface="+mn-ea"/>
              </a:rPr>
              <a:t> </a:t>
            </a:r>
            <a:r>
              <a:rPr lang="en-US" altLang="zh-CN" sz="2200" dirty="0" smtClean="0">
                <a:latin typeface="+mn-ea"/>
              </a:rPr>
              <a:t>Func0))</a:t>
            </a:r>
            <a:r>
              <a:rPr lang="zh-CN" altLang="en-US" sz="2200" dirty="0" smtClean="0">
                <a:latin typeface="+mn-ea"/>
              </a:rPr>
              <a:t>、</a:t>
            </a:r>
            <a:r>
              <a:rPr lang="en-US" altLang="zh-CN" sz="2200" dirty="0" smtClean="0">
                <a:latin typeface="+mn-ea"/>
              </a:rPr>
              <a:t>flatMap(Func1,</a:t>
            </a:r>
            <a:r>
              <a:rPr lang="zh-CN" altLang="en-US" sz="2200" dirty="0" smtClean="0">
                <a:latin typeface="+mn-ea"/>
              </a:rPr>
              <a:t> </a:t>
            </a:r>
            <a:r>
              <a:rPr lang="en-US" altLang="zh-CN" sz="2200" dirty="0" smtClean="0">
                <a:latin typeface="+mn-ea"/>
              </a:rPr>
              <a:t>Func1,</a:t>
            </a:r>
            <a:r>
              <a:rPr lang="zh-CN" altLang="en-US" sz="2200" dirty="0" smtClean="0">
                <a:latin typeface="+mn-ea"/>
              </a:rPr>
              <a:t> </a:t>
            </a:r>
            <a:r>
              <a:rPr lang="en-US" altLang="zh-CN" sz="2200" dirty="0" smtClean="0">
                <a:latin typeface="+mn-ea"/>
              </a:rPr>
              <a:t>Func0,</a:t>
            </a:r>
            <a:r>
              <a:rPr lang="zh-CN" altLang="en-US" sz="2200" dirty="0" smtClean="0">
                <a:latin typeface="+mn-ea"/>
              </a:rPr>
              <a:t> </a:t>
            </a:r>
            <a:r>
              <a:rPr lang="en-US" altLang="zh-CN" sz="2200" dirty="0" smtClean="0">
                <a:latin typeface="+mn-ea"/>
              </a:rPr>
              <a:t>int))</a:t>
            </a:r>
          </a:p>
          <a:p>
            <a:pPr>
              <a:lnSpc>
                <a:spcPct val="120000"/>
              </a:lnSpc>
            </a:pPr>
            <a:r>
              <a:rPr lang="zh-CN" altLang="en-US" sz="2200" dirty="0">
                <a:latin typeface="+mn-ea"/>
              </a:rPr>
              <a:t>还有一个</a:t>
            </a:r>
            <a:r>
              <a:rPr lang="zh-CN" altLang="en-US" sz="2200" dirty="0" smtClean="0">
                <a:latin typeface="+mn-ea"/>
              </a:rPr>
              <a:t>版本的 </a:t>
            </a:r>
            <a:r>
              <a:rPr lang="en-US" altLang="zh-CN" sz="2200" dirty="0" smtClean="0">
                <a:latin typeface="+mn-ea"/>
              </a:rPr>
              <a:t>flatMap</a:t>
            </a:r>
            <a:r>
              <a:rPr lang="zh-CN" altLang="en-US" sz="2200" dirty="0" smtClean="0">
                <a:latin typeface="+mn-ea"/>
              </a:rPr>
              <a:t> 为原始 </a:t>
            </a:r>
            <a:r>
              <a:rPr lang="en-US" altLang="zh-CN" sz="2200" dirty="0" smtClean="0">
                <a:latin typeface="+mn-ea"/>
              </a:rPr>
              <a:t>Observable</a:t>
            </a:r>
            <a:r>
              <a:rPr lang="zh-CN" altLang="en-US" sz="2200" dirty="0" smtClean="0">
                <a:latin typeface="+mn-ea"/>
              </a:rPr>
              <a:t> 的每一项数据和每一个通知创建一个新的 </a:t>
            </a:r>
            <a:r>
              <a:rPr lang="en-US" altLang="zh-CN" sz="2200" dirty="0" smtClean="0">
                <a:latin typeface="+mn-ea"/>
              </a:rPr>
              <a:t>Observable</a:t>
            </a:r>
            <a:r>
              <a:rPr lang="zh-CN" altLang="en-US" sz="2200" dirty="0">
                <a:latin typeface="+mn-ea"/>
              </a:rPr>
              <a:t>（并对数据平坦化</a:t>
            </a:r>
            <a:r>
              <a:rPr lang="zh-CN" altLang="en-US" sz="2200" dirty="0" smtClean="0">
                <a:latin typeface="+mn-ea"/>
              </a:rPr>
              <a:t>）。它也有一个接受额外</a:t>
            </a:r>
            <a:r>
              <a:rPr lang="en-US" altLang="zh-CN" sz="2200" dirty="0">
                <a:latin typeface="+mn-ea"/>
              </a:rPr>
              <a:t>int</a:t>
            </a:r>
            <a:r>
              <a:rPr lang="zh-CN" altLang="en-US" sz="2200" dirty="0">
                <a:latin typeface="+mn-ea"/>
              </a:rPr>
              <a:t>参数的变体。</a:t>
            </a:r>
          </a:p>
        </p:txBody>
      </p:sp>
      <p:pic>
        <p:nvPicPr>
          <p:cNvPr id="4" name="图片 3"/>
          <p:cNvPicPr>
            <a:picLocks noChangeAspect="1"/>
          </p:cNvPicPr>
          <p:nvPr/>
        </p:nvPicPr>
        <p:blipFill>
          <a:blip r:embed="rId2"/>
          <a:stretch>
            <a:fillRect/>
          </a:stretch>
        </p:blipFill>
        <p:spPr>
          <a:xfrm>
            <a:off x="2569517" y="2471656"/>
            <a:ext cx="6667373" cy="4271286"/>
          </a:xfrm>
          <a:prstGeom prst="rect">
            <a:avLst/>
          </a:prstGeom>
        </p:spPr>
      </p:pic>
    </p:spTree>
    <p:extLst>
      <p:ext uri="{BB962C8B-B14F-4D97-AF65-F5344CB8AC3E}">
        <p14:creationId xmlns:p14="http://schemas.microsoft.com/office/powerpoint/2010/main" val="37251900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2798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flatMap</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299843"/>
          </a:xfrm>
          <a:prstGeom prst="rect">
            <a:avLst/>
          </a:prstGeom>
          <a:noFill/>
        </p:spPr>
        <p:txBody>
          <a:bodyPr wrap="square" rtlCol="0">
            <a:spAutoFit/>
          </a:bodyPr>
          <a:lstStyle/>
          <a:p>
            <a:pPr>
              <a:lnSpc>
                <a:spcPct val="120000"/>
              </a:lnSpc>
            </a:pPr>
            <a:r>
              <a:rPr lang="en-US" altLang="zh-CN" sz="2200" dirty="0">
                <a:latin typeface="+mn-ea"/>
              </a:rPr>
              <a:t>flatMap(Func1,Func2)</a:t>
            </a:r>
            <a:r>
              <a:rPr lang="en-US" altLang="zh-CN" sz="2200" dirty="0" smtClean="0">
                <a:latin typeface="+mn-ea"/>
              </a:rPr>
              <a:t>)</a:t>
            </a:r>
            <a:r>
              <a:rPr lang="zh-CN" altLang="en-US" sz="2200" dirty="0" smtClean="0">
                <a:latin typeface="+mn-ea"/>
              </a:rPr>
              <a:t>、</a:t>
            </a:r>
            <a:r>
              <a:rPr lang="en-US" altLang="zh-CN" sz="2200" dirty="0" smtClean="0">
                <a:latin typeface="+mn-ea"/>
              </a:rPr>
              <a:t>flatMap</a:t>
            </a:r>
            <a:r>
              <a:rPr lang="en-US" altLang="zh-CN" sz="2200" dirty="0">
                <a:latin typeface="+mn-ea"/>
              </a:rPr>
              <a:t>(Func1,Func2,int))</a:t>
            </a:r>
          </a:p>
          <a:p>
            <a:pPr>
              <a:lnSpc>
                <a:spcPct val="120000"/>
              </a:lnSpc>
            </a:pPr>
            <a:r>
              <a:rPr lang="zh-CN" altLang="en-US" sz="2200" dirty="0">
                <a:latin typeface="+mn-ea"/>
              </a:rPr>
              <a:t>还有一个</a:t>
            </a:r>
            <a:r>
              <a:rPr lang="zh-CN" altLang="en-US" sz="2200" dirty="0" smtClean="0">
                <a:latin typeface="+mn-ea"/>
              </a:rPr>
              <a:t>版本的 </a:t>
            </a:r>
            <a:r>
              <a:rPr lang="en-US" altLang="zh-CN" sz="2200" dirty="0" smtClean="0">
                <a:latin typeface="+mn-ea"/>
              </a:rPr>
              <a:t>flatMap</a:t>
            </a:r>
            <a:r>
              <a:rPr lang="zh-CN" altLang="en-US" sz="2200" dirty="0" smtClean="0">
                <a:latin typeface="+mn-ea"/>
              </a:rPr>
              <a:t> 会</a:t>
            </a:r>
            <a:r>
              <a:rPr lang="zh-CN" altLang="en-US" sz="2200" dirty="0">
                <a:latin typeface="+mn-ea"/>
              </a:rPr>
              <a:t>使用</a:t>
            </a:r>
            <a:r>
              <a:rPr lang="zh-CN" altLang="en-US" sz="2200" dirty="0" smtClean="0">
                <a:latin typeface="+mn-ea"/>
              </a:rPr>
              <a:t>原始 </a:t>
            </a:r>
            <a:r>
              <a:rPr lang="en-US" altLang="zh-CN" sz="2200" dirty="0" smtClean="0">
                <a:latin typeface="+mn-ea"/>
              </a:rPr>
              <a:t>Observable</a:t>
            </a:r>
            <a:r>
              <a:rPr lang="zh-CN" altLang="en-US" sz="2200" dirty="0" smtClean="0">
                <a:latin typeface="+mn-ea"/>
              </a:rPr>
              <a:t> 的数据触发的 </a:t>
            </a:r>
            <a:r>
              <a:rPr lang="en-US" altLang="zh-CN" sz="2200" dirty="0" smtClean="0">
                <a:latin typeface="+mn-ea"/>
              </a:rPr>
              <a:t>Observable</a:t>
            </a:r>
            <a:r>
              <a:rPr lang="zh-CN" altLang="en-US" sz="2200" dirty="0" smtClean="0">
                <a:latin typeface="+mn-ea"/>
              </a:rPr>
              <a:t> 组合这些数据</a:t>
            </a:r>
            <a:r>
              <a:rPr lang="zh-CN" altLang="en-US" sz="2200" dirty="0">
                <a:latin typeface="+mn-ea"/>
              </a:rPr>
              <a:t>，然后发射这些数据组合。它也有一个接受额外</a:t>
            </a:r>
            <a:r>
              <a:rPr lang="en-US" altLang="zh-CN" sz="2200" dirty="0">
                <a:latin typeface="+mn-ea"/>
              </a:rPr>
              <a:t>int</a:t>
            </a:r>
            <a:r>
              <a:rPr lang="zh-CN" altLang="en-US" sz="2200" dirty="0">
                <a:latin typeface="+mn-ea"/>
              </a:rPr>
              <a:t>参数的版本。</a:t>
            </a:r>
          </a:p>
        </p:txBody>
      </p:sp>
      <p:pic>
        <p:nvPicPr>
          <p:cNvPr id="2" name="图片 1"/>
          <p:cNvPicPr>
            <a:picLocks noChangeAspect="1"/>
          </p:cNvPicPr>
          <p:nvPr/>
        </p:nvPicPr>
        <p:blipFill>
          <a:blip r:embed="rId2"/>
          <a:stretch>
            <a:fillRect/>
          </a:stretch>
        </p:blipFill>
        <p:spPr>
          <a:xfrm>
            <a:off x="2524368" y="2471656"/>
            <a:ext cx="7094469" cy="4323192"/>
          </a:xfrm>
          <a:prstGeom prst="rect">
            <a:avLst/>
          </a:prstGeom>
        </p:spPr>
      </p:pic>
    </p:spTree>
    <p:extLst>
      <p:ext uri="{BB962C8B-B14F-4D97-AF65-F5344CB8AC3E}">
        <p14:creationId xmlns:p14="http://schemas.microsoft.com/office/powerpoint/2010/main" val="297247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89122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flatMapIterable</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smtClean="0">
                <a:latin typeface="+mn-ea"/>
              </a:rPr>
              <a:t>flatMapIterable</a:t>
            </a:r>
            <a:r>
              <a:rPr lang="zh-CN" altLang="en-US" sz="2200" dirty="0" smtClean="0">
                <a:latin typeface="+mn-ea"/>
              </a:rPr>
              <a:t> 这个变体成对</a:t>
            </a:r>
            <a:r>
              <a:rPr lang="zh-CN" altLang="en-US" sz="2200" dirty="0">
                <a:latin typeface="+mn-ea"/>
              </a:rPr>
              <a:t>的打包数据，然后</a:t>
            </a:r>
            <a:r>
              <a:rPr lang="zh-CN" altLang="en-US" sz="2200" dirty="0" smtClean="0">
                <a:latin typeface="+mn-ea"/>
              </a:rPr>
              <a:t>生成 </a:t>
            </a:r>
            <a:r>
              <a:rPr lang="en-US" altLang="zh-CN" sz="2200" dirty="0" smtClean="0">
                <a:latin typeface="+mn-ea"/>
              </a:rPr>
              <a:t>Iterable</a:t>
            </a:r>
            <a:r>
              <a:rPr lang="zh-CN" altLang="en-US" sz="2200" dirty="0" smtClean="0">
                <a:latin typeface="+mn-ea"/>
              </a:rPr>
              <a:t> 而不是原始数据和生成的 </a:t>
            </a:r>
            <a:r>
              <a:rPr lang="en-US" altLang="zh-CN" sz="2200" dirty="0" smtClean="0">
                <a:latin typeface="+mn-ea"/>
              </a:rPr>
              <a:t>Observables</a:t>
            </a:r>
            <a:r>
              <a:rPr lang="zh-CN" altLang="en-US" sz="2200" dirty="0">
                <a:latin typeface="+mn-ea"/>
              </a:rPr>
              <a:t>，但是处理方式是相同的。</a:t>
            </a:r>
          </a:p>
        </p:txBody>
      </p:sp>
      <p:pic>
        <p:nvPicPr>
          <p:cNvPr id="4" name="图片 3"/>
          <p:cNvPicPr>
            <a:picLocks noChangeAspect="1"/>
          </p:cNvPicPr>
          <p:nvPr/>
        </p:nvPicPr>
        <p:blipFill>
          <a:blip r:embed="rId2"/>
          <a:stretch>
            <a:fillRect/>
          </a:stretch>
        </p:blipFill>
        <p:spPr>
          <a:xfrm>
            <a:off x="1850994" y="2335590"/>
            <a:ext cx="8498356" cy="4116391"/>
          </a:xfrm>
          <a:prstGeom prst="rect">
            <a:avLst/>
          </a:prstGeom>
        </p:spPr>
      </p:pic>
    </p:spTree>
    <p:extLst>
      <p:ext uri="{BB962C8B-B14F-4D97-AF65-F5344CB8AC3E}">
        <p14:creationId xmlns:p14="http://schemas.microsoft.com/office/powerpoint/2010/main" val="41633272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6512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forEach</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924903"/>
          </a:xfrm>
          <a:prstGeom prst="rect">
            <a:avLst/>
          </a:prstGeom>
          <a:noFill/>
        </p:spPr>
        <p:txBody>
          <a:bodyPr wrap="square" rtlCol="0">
            <a:spAutoFit/>
          </a:bodyPr>
          <a:lstStyle/>
          <a:p>
            <a:pPr>
              <a:lnSpc>
                <a:spcPct val="120000"/>
              </a:lnSpc>
            </a:pPr>
            <a:r>
              <a:rPr lang="en-US" altLang="zh-CN" sz="2200" dirty="0">
                <a:latin typeface="+mn-ea"/>
              </a:rPr>
              <a:t>forEach </a:t>
            </a:r>
            <a:r>
              <a:rPr lang="zh-CN" altLang="en-US" sz="2200" dirty="0" smtClean="0">
                <a:latin typeface="+mn-ea"/>
              </a:rPr>
              <a:t>操作符可以理解为 </a:t>
            </a:r>
            <a:r>
              <a:rPr lang="en-US" altLang="zh-CN" sz="2200" dirty="0">
                <a:latin typeface="+mn-ea"/>
              </a:rPr>
              <a:t>subscribe </a:t>
            </a:r>
            <a:r>
              <a:rPr lang="zh-CN" altLang="en-US" sz="2200" dirty="0">
                <a:latin typeface="+mn-ea"/>
              </a:rPr>
              <a:t>的一个没有返回 </a:t>
            </a:r>
            <a:r>
              <a:rPr lang="en-US" altLang="zh-CN" sz="2200" dirty="0">
                <a:latin typeface="+mn-ea"/>
              </a:rPr>
              <a:t>Subscription </a:t>
            </a:r>
            <a:r>
              <a:rPr lang="zh-CN" altLang="en-US" sz="2200" dirty="0">
                <a:latin typeface="+mn-ea"/>
              </a:rPr>
              <a:t>的别名。</a:t>
            </a:r>
            <a:r>
              <a:rPr lang="zh-CN" altLang="en-US" sz="2200" dirty="0" smtClean="0">
                <a:latin typeface="+mn-ea"/>
              </a:rPr>
              <a:t>也是对 </a:t>
            </a:r>
            <a:r>
              <a:rPr lang="en-US" altLang="zh-CN" sz="2200" dirty="0" smtClean="0">
                <a:latin typeface="+mn-ea"/>
              </a:rPr>
              <a:t>Observable</a:t>
            </a:r>
            <a:r>
              <a:rPr lang="zh-CN" altLang="en-US" sz="2200" dirty="0" smtClean="0">
                <a:latin typeface="+mn-ea"/>
              </a:rPr>
              <a:t> 进行订阅</a:t>
            </a:r>
            <a:r>
              <a:rPr lang="zh-CN" altLang="en-US" sz="2200" dirty="0">
                <a:latin typeface="+mn-ea"/>
              </a:rPr>
              <a:t>操作</a:t>
            </a:r>
            <a:r>
              <a:rPr lang="zh-CN" altLang="en-US" sz="2200" dirty="0" smtClean="0">
                <a:latin typeface="+mn-ea"/>
              </a:rPr>
              <a:t>。</a:t>
            </a:r>
            <a:endParaRPr lang="en-US" altLang="zh-CN" sz="2200" dirty="0" smtClean="0">
              <a:latin typeface="+mn-ea"/>
            </a:endParaRPr>
          </a:p>
          <a:p>
            <a:pPr>
              <a:lnSpc>
                <a:spcPct val="120000"/>
              </a:lnSpc>
            </a:pPr>
            <a:endParaRPr lang="en-US" altLang="zh-CN" sz="2200" dirty="0" smtClean="0">
              <a:latin typeface="+mn-ea"/>
            </a:endParaRPr>
          </a:p>
          <a:p>
            <a:pPr marL="342900" indent="-342900">
              <a:lnSpc>
                <a:spcPct val="120000"/>
              </a:lnSpc>
              <a:buFont typeface="Wingdings" charset="0"/>
              <a:buChar char=""/>
            </a:pPr>
            <a:r>
              <a:rPr lang="en-US" altLang="zh-CN" sz="2200" dirty="0" smtClean="0">
                <a:latin typeface="+mn-ea"/>
              </a:rPr>
              <a:t>forEach</a:t>
            </a:r>
            <a:r>
              <a:rPr lang="en-US" altLang="zh-CN" sz="2200" dirty="0">
                <a:latin typeface="+mn-ea"/>
              </a:rPr>
              <a:t>(</a:t>
            </a:r>
            <a:r>
              <a:rPr lang="en-US" altLang="zh-CN" sz="2200" dirty="0" smtClean="0">
                <a:latin typeface="+mn-ea"/>
              </a:rPr>
              <a:t>Action1&lt;? super T&gt; onNext</a:t>
            </a:r>
            <a:r>
              <a:rPr lang="en-US" altLang="zh-CN" sz="2200" dirty="0">
                <a:latin typeface="+mn-ea"/>
              </a:rPr>
              <a:t>) </a:t>
            </a:r>
            <a:endParaRPr lang="en-US" altLang="zh-CN" sz="2200" dirty="0" smtClean="0">
              <a:latin typeface="+mn-ea"/>
            </a:endParaRPr>
          </a:p>
          <a:p>
            <a:pPr marL="342900" indent="-342900">
              <a:lnSpc>
                <a:spcPct val="120000"/>
              </a:lnSpc>
              <a:buFont typeface="Wingdings" charset="0"/>
              <a:buChar char=""/>
            </a:pPr>
            <a:r>
              <a:rPr lang="en-US" altLang="zh-CN" sz="2200" dirty="0">
                <a:latin typeface="+mn-ea"/>
              </a:rPr>
              <a:t>forEach(Action1&lt;? super T&gt; onNext, Action1&lt;</a:t>
            </a:r>
            <a:r>
              <a:rPr lang="en-US" altLang="zh-CN" sz="2200" dirty="0" err="1">
                <a:latin typeface="+mn-ea"/>
              </a:rPr>
              <a:t>java.lang.Throwable</a:t>
            </a:r>
            <a:r>
              <a:rPr lang="en-US" altLang="zh-CN" sz="2200" dirty="0">
                <a:latin typeface="+mn-ea"/>
              </a:rPr>
              <a:t>&gt; onError)</a:t>
            </a:r>
          </a:p>
          <a:p>
            <a:pPr marL="342900" indent="-342900">
              <a:lnSpc>
                <a:spcPct val="120000"/>
              </a:lnSpc>
              <a:buFont typeface="Wingdings" charset="0"/>
              <a:buChar char=""/>
            </a:pPr>
            <a:r>
              <a:rPr lang="en-US" altLang="zh-CN" sz="2200" dirty="0">
                <a:latin typeface="+mn-ea"/>
              </a:rPr>
              <a:t>forEach(Action1&lt;? super T&gt; onNext,</a:t>
            </a:r>
            <a:r>
              <a:rPr lang="zh-CN" altLang="en-US" sz="2200" dirty="0">
                <a:latin typeface="+mn-ea"/>
              </a:rPr>
              <a:t> </a:t>
            </a:r>
            <a:r>
              <a:rPr lang="en-US" altLang="zh-CN" sz="2200" dirty="0">
                <a:latin typeface="+mn-ea"/>
              </a:rPr>
              <a:t>Action1&lt;</a:t>
            </a:r>
            <a:r>
              <a:rPr lang="en-US" altLang="zh-CN" sz="2200" dirty="0" err="1">
                <a:latin typeface="+mn-ea"/>
              </a:rPr>
              <a:t>java.lang.Throwable</a:t>
            </a:r>
            <a:r>
              <a:rPr lang="en-US" altLang="zh-CN" sz="2200" dirty="0">
                <a:latin typeface="+mn-ea"/>
              </a:rPr>
              <a:t>&gt; onError,</a:t>
            </a:r>
            <a:r>
              <a:rPr lang="zh-CN" altLang="en-US" sz="2200" dirty="0">
                <a:latin typeface="+mn-ea"/>
              </a:rPr>
              <a:t> </a:t>
            </a:r>
            <a:r>
              <a:rPr lang="en-US" altLang="zh-CN" sz="2200" dirty="0">
                <a:latin typeface="+mn-ea"/>
              </a:rPr>
              <a:t>Action0 </a:t>
            </a:r>
            <a:r>
              <a:rPr lang="en-US" altLang="zh-CN" sz="2200" dirty="0" smtClean="0">
                <a:latin typeface="+mn-ea"/>
              </a:rPr>
              <a:t>onCompleted) </a:t>
            </a:r>
          </a:p>
        </p:txBody>
      </p:sp>
    </p:spTree>
    <p:extLst>
      <p:ext uri="{BB962C8B-B14F-4D97-AF65-F5344CB8AC3E}">
        <p14:creationId xmlns:p14="http://schemas.microsoft.com/office/powerpoint/2010/main" val="21649597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9987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from</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2924903"/>
          </a:xfrm>
          <a:prstGeom prst="rect">
            <a:avLst/>
          </a:prstGeom>
          <a:noFill/>
        </p:spPr>
        <p:txBody>
          <a:bodyPr wrap="square" rtlCol="0">
            <a:spAutoFit/>
          </a:bodyPr>
          <a:lstStyle/>
          <a:p>
            <a:pPr>
              <a:lnSpc>
                <a:spcPct val="120000"/>
              </a:lnSpc>
            </a:pPr>
            <a:r>
              <a:rPr lang="en-US" altLang="zh-CN" sz="2200" dirty="0">
                <a:latin typeface="+mn-ea"/>
              </a:rPr>
              <a:t>from</a:t>
            </a:r>
            <a:r>
              <a:rPr lang="zh-CN" altLang="en-US" sz="2200" dirty="0" smtClean="0">
                <a:latin typeface="+mn-ea"/>
              </a:rPr>
              <a:t>操作符可以转换 </a:t>
            </a:r>
            <a:r>
              <a:rPr lang="en-US" altLang="zh-CN" sz="2200" dirty="0" smtClean="0">
                <a:latin typeface="+mn-ea"/>
              </a:rPr>
              <a:t>Future</a:t>
            </a:r>
            <a:r>
              <a:rPr lang="zh-CN" altLang="en-US" sz="2200" dirty="0">
                <a:latin typeface="+mn-ea"/>
              </a:rPr>
              <a:t>、</a:t>
            </a:r>
            <a:r>
              <a:rPr lang="en-US" altLang="zh-CN" sz="2200" dirty="0" smtClean="0">
                <a:latin typeface="+mn-ea"/>
              </a:rPr>
              <a:t>Iterable</a:t>
            </a:r>
            <a:r>
              <a:rPr lang="zh-CN" altLang="en-US" sz="2200" dirty="0" smtClean="0">
                <a:latin typeface="+mn-ea"/>
              </a:rPr>
              <a:t> 或数组</a:t>
            </a:r>
            <a:r>
              <a:rPr lang="zh-CN" altLang="en-US" sz="2200" dirty="0">
                <a:latin typeface="+mn-ea"/>
              </a:rPr>
              <a:t>。</a:t>
            </a:r>
            <a:r>
              <a:rPr lang="zh-CN" altLang="en-US" sz="2200" dirty="0" smtClean="0">
                <a:latin typeface="+mn-ea"/>
              </a:rPr>
              <a:t>对于 </a:t>
            </a:r>
            <a:r>
              <a:rPr lang="en-US" altLang="zh-CN" sz="2200" dirty="0" smtClean="0">
                <a:latin typeface="+mn-ea"/>
              </a:rPr>
              <a:t>Iterable</a:t>
            </a:r>
            <a:r>
              <a:rPr lang="zh-CN" altLang="en-US" sz="2200" dirty="0" smtClean="0">
                <a:latin typeface="+mn-ea"/>
              </a:rPr>
              <a:t> 和数组</a:t>
            </a:r>
            <a:r>
              <a:rPr lang="zh-CN" altLang="en-US" sz="2200" dirty="0">
                <a:latin typeface="+mn-ea"/>
              </a:rPr>
              <a:t>，产生的</a:t>
            </a:r>
            <a:r>
              <a:rPr lang="en-US" altLang="zh-CN" sz="2200" dirty="0">
                <a:latin typeface="+mn-ea"/>
              </a:rPr>
              <a:t>Observable</a:t>
            </a:r>
            <a:r>
              <a:rPr lang="zh-CN" altLang="en-US" sz="2200" dirty="0">
                <a:latin typeface="+mn-ea"/>
              </a:rPr>
              <a:t>会发射</a:t>
            </a:r>
            <a:r>
              <a:rPr lang="en-US" altLang="zh-CN" sz="2200" dirty="0">
                <a:latin typeface="+mn-ea"/>
              </a:rPr>
              <a:t>Iterable</a:t>
            </a:r>
            <a:r>
              <a:rPr lang="zh-CN" altLang="en-US" sz="2200" dirty="0">
                <a:latin typeface="+mn-ea"/>
              </a:rPr>
              <a:t>或数组的每一项数据。</a:t>
            </a:r>
            <a:endParaRPr lang="en-US" altLang="zh-CN" sz="2200" dirty="0" smtClean="0">
              <a:latin typeface="+mn-ea"/>
            </a:endParaRPr>
          </a:p>
          <a:p>
            <a:pPr marL="342900" indent="-342900">
              <a:lnSpc>
                <a:spcPct val="120000"/>
              </a:lnSpc>
              <a:buFont typeface="Wingdings" charset="0"/>
              <a:buChar char=""/>
            </a:pPr>
            <a:r>
              <a:rPr lang="en-US" altLang="zh-CN" sz="2200" dirty="0" smtClean="0">
                <a:latin typeface="+mn-ea"/>
              </a:rPr>
              <a:t>from(T[])</a:t>
            </a:r>
            <a:r>
              <a:rPr lang="zh-CN" altLang="en-US" sz="2200" dirty="0" smtClean="0">
                <a:latin typeface="+mn-ea"/>
              </a:rPr>
              <a:t>：将数组中的每项数据逐个发送出去</a:t>
            </a:r>
            <a:endParaRPr lang="en-US" altLang="zh-CN" sz="2200" dirty="0" smtClean="0">
              <a:latin typeface="+mn-ea"/>
            </a:endParaRPr>
          </a:p>
          <a:p>
            <a:pPr marL="342900" indent="-342900">
              <a:lnSpc>
                <a:spcPct val="120000"/>
              </a:lnSpc>
              <a:buFont typeface="Wingdings" charset="0"/>
              <a:buChar char=""/>
            </a:pPr>
            <a:r>
              <a:rPr lang="en-US" altLang="zh-CN" sz="2200" dirty="0" smtClean="0">
                <a:latin typeface="+mn-ea"/>
              </a:rPr>
              <a:t>from</a:t>
            </a:r>
            <a:r>
              <a:rPr lang="en-US" altLang="zh-CN" sz="2200" dirty="0">
                <a:latin typeface="+mn-ea"/>
              </a:rPr>
              <a:t>(Iterable</a:t>
            </a:r>
            <a:r>
              <a:rPr lang="en-US" altLang="zh-CN" sz="2200" dirty="0" smtClean="0">
                <a:latin typeface="+mn-ea"/>
              </a:rPr>
              <a:t>)</a:t>
            </a:r>
          </a:p>
          <a:p>
            <a:pPr marL="342900" indent="-342900">
              <a:lnSpc>
                <a:spcPct val="120000"/>
              </a:lnSpc>
              <a:buFont typeface="Wingdings" charset="0"/>
              <a:buChar char=""/>
            </a:pPr>
            <a:r>
              <a:rPr lang="en-US" altLang="zh-CN" sz="2200" dirty="0" smtClean="0">
                <a:latin typeface="+mn-ea"/>
              </a:rPr>
              <a:t>from</a:t>
            </a:r>
            <a:r>
              <a:rPr lang="en-US" altLang="zh-CN" sz="2200" dirty="0">
                <a:latin typeface="+mn-ea"/>
              </a:rPr>
              <a:t>(Future</a:t>
            </a:r>
            <a:r>
              <a:rPr lang="en-US" altLang="zh-CN" sz="2200" dirty="0" smtClean="0">
                <a:latin typeface="+mn-ea"/>
              </a:rPr>
              <a:t>)</a:t>
            </a:r>
          </a:p>
          <a:p>
            <a:pPr marL="342900" indent="-342900">
              <a:lnSpc>
                <a:spcPct val="120000"/>
              </a:lnSpc>
              <a:buFont typeface="Wingdings" charset="0"/>
              <a:buChar char=""/>
            </a:pPr>
            <a:r>
              <a:rPr lang="en-US" altLang="zh-CN" sz="2200" dirty="0" smtClean="0">
                <a:latin typeface="+mn-ea"/>
              </a:rPr>
              <a:t>from</a:t>
            </a:r>
            <a:r>
              <a:rPr lang="en-US" altLang="zh-CN" sz="2200" dirty="0">
                <a:latin typeface="+mn-ea"/>
              </a:rPr>
              <a:t>(Future</a:t>
            </a:r>
            <a:r>
              <a:rPr lang="en-US" altLang="zh-CN" sz="2200" dirty="0" smtClean="0">
                <a:latin typeface="+mn-ea"/>
              </a:rPr>
              <a:t>,</a:t>
            </a:r>
            <a:r>
              <a:rPr lang="zh-CN" altLang="en-US" sz="2200" dirty="0" smtClean="0">
                <a:latin typeface="+mn-ea"/>
              </a:rPr>
              <a:t> </a:t>
            </a:r>
            <a:r>
              <a:rPr lang="en-US" altLang="zh-CN" sz="2200" dirty="0" smtClean="0">
                <a:latin typeface="+mn-ea"/>
              </a:rPr>
              <a:t>Scheduler)</a:t>
            </a:r>
          </a:p>
          <a:p>
            <a:pPr marL="342900" indent="-342900">
              <a:lnSpc>
                <a:spcPct val="120000"/>
              </a:lnSpc>
              <a:buFont typeface="Wingdings" charset="0"/>
              <a:buChar char=""/>
            </a:pPr>
            <a:r>
              <a:rPr lang="en-US" altLang="zh-CN" sz="2200" dirty="0" smtClean="0">
                <a:latin typeface="+mn-ea"/>
              </a:rPr>
              <a:t>from</a:t>
            </a:r>
            <a:r>
              <a:rPr lang="en-US" altLang="zh-CN" sz="2200" dirty="0">
                <a:latin typeface="+mn-ea"/>
              </a:rPr>
              <a:t>(Future</a:t>
            </a:r>
            <a:r>
              <a:rPr lang="en-US" altLang="zh-CN" sz="2200" dirty="0" smtClean="0">
                <a:latin typeface="+mn-ea"/>
              </a:rPr>
              <a:t>,</a:t>
            </a:r>
            <a:r>
              <a:rPr lang="zh-CN" altLang="en-US" sz="2200" dirty="0" smtClean="0">
                <a:latin typeface="+mn-ea"/>
              </a:rPr>
              <a:t> </a:t>
            </a:r>
            <a:r>
              <a:rPr lang="en-US" altLang="zh-CN" sz="2200" dirty="0" smtClean="0">
                <a:latin typeface="+mn-ea"/>
              </a:rPr>
              <a:t>long, TimeUnit)</a:t>
            </a:r>
          </a:p>
        </p:txBody>
      </p:sp>
    </p:spTree>
    <p:extLst>
      <p:ext uri="{BB962C8B-B14F-4D97-AF65-F5344CB8AC3E}">
        <p14:creationId xmlns:p14="http://schemas.microsoft.com/office/powerpoint/2010/main" val="16442087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9987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from</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87313"/>
          </a:xfrm>
          <a:prstGeom prst="rect">
            <a:avLst/>
          </a:prstGeom>
          <a:noFill/>
        </p:spPr>
        <p:txBody>
          <a:bodyPr wrap="square" rtlCol="0">
            <a:spAutoFit/>
          </a:bodyPr>
          <a:lstStyle/>
          <a:p>
            <a:pPr>
              <a:lnSpc>
                <a:spcPct val="120000"/>
              </a:lnSpc>
            </a:pPr>
            <a:r>
              <a:rPr lang="en-US" altLang="zh-CN" sz="2200" dirty="0" smtClean="0">
                <a:latin typeface="+mn-ea"/>
              </a:rPr>
              <a:t>from(T[])</a:t>
            </a:r>
            <a:r>
              <a:rPr lang="zh-CN" altLang="en-US" sz="2200" dirty="0" smtClean="0">
                <a:latin typeface="+mn-ea"/>
              </a:rPr>
              <a:t>、</a:t>
            </a:r>
            <a:r>
              <a:rPr lang="en-US" altLang="zh-CN" sz="2200" dirty="0">
                <a:latin typeface="+mn-ea"/>
              </a:rPr>
              <a:t>from(Iterable</a:t>
            </a:r>
            <a:r>
              <a:rPr lang="en-US" altLang="zh-CN" sz="2200" dirty="0" smtClean="0">
                <a:latin typeface="+mn-ea"/>
              </a:rPr>
              <a:t>)</a:t>
            </a:r>
            <a:r>
              <a:rPr lang="zh-CN" altLang="en-US" sz="2200" dirty="0" smtClean="0">
                <a:latin typeface="+mn-ea"/>
              </a:rPr>
              <a:t>：将传进的数组中每项数据逐个发送出去</a:t>
            </a:r>
          </a:p>
        </p:txBody>
      </p:sp>
      <p:pic>
        <p:nvPicPr>
          <p:cNvPr id="2" name="图片 1"/>
          <p:cNvPicPr>
            <a:picLocks noChangeAspect="1"/>
          </p:cNvPicPr>
          <p:nvPr/>
        </p:nvPicPr>
        <p:blipFill>
          <a:blip r:embed="rId2"/>
          <a:stretch>
            <a:fillRect/>
          </a:stretch>
        </p:blipFill>
        <p:spPr>
          <a:xfrm>
            <a:off x="1661841" y="2067317"/>
            <a:ext cx="8795596" cy="4329083"/>
          </a:xfrm>
          <a:prstGeom prst="rect">
            <a:avLst/>
          </a:prstGeom>
        </p:spPr>
      </p:pic>
    </p:spTree>
    <p:extLst>
      <p:ext uri="{BB962C8B-B14F-4D97-AF65-F5344CB8AC3E}">
        <p14:creationId xmlns:p14="http://schemas.microsoft.com/office/powerpoint/2010/main" val="187055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9987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from</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93578"/>
          </a:xfrm>
          <a:prstGeom prst="rect">
            <a:avLst/>
          </a:prstGeom>
          <a:noFill/>
        </p:spPr>
        <p:txBody>
          <a:bodyPr wrap="square" rtlCol="0">
            <a:spAutoFit/>
          </a:bodyPr>
          <a:lstStyle/>
          <a:p>
            <a:pPr>
              <a:lnSpc>
                <a:spcPct val="120000"/>
              </a:lnSpc>
            </a:pPr>
            <a:r>
              <a:rPr lang="en-US" altLang="zh-CN" sz="2200" dirty="0">
                <a:latin typeface="+mn-ea"/>
              </a:rPr>
              <a:t>from(Future</a:t>
            </a:r>
            <a:r>
              <a:rPr lang="en-US" altLang="zh-CN" sz="2200" dirty="0" smtClean="0">
                <a:latin typeface="+mn-ea"/>
              </a:rPr>
              <a:t>)</a:t>
            </a:r>
            <a:r>
              <a:rPr lang="zh-CN" altLang="en-US" sz="2200" dirty="0" smtClean="0">
                <a:latin typeface="+mn-ea"/>
              </a:rPr>
              <a:t>、</a:t>
            </a:r>
            <a:r>
              <a:rPr lang="en-US" altLang="zh-CN" sz="2200" dirty="0">
                <a:latin typeface="+mn-ea"/>
              </a:rPr>
              <a:t>from(Future,</a:t>
            </a:r>
            <a:r>
              <a:rPr lang="zh-CN" altLang="en-US" sz="2200" dirty="0">
                <a:latin typeface="+mn-ea"/>
              </a:rPr>
              <a:t> </a:t>
            </a:r>
            <a:r>
              <a:rPr lang="en-US" altLang="zh-CN" sz="2200" dirty="0">
                <a:latin typeface="+mn-ea"/>
              </a:rPr>
              <a:t>Scheduler</a:t>
            </a:r>
            <a:r>
              <a:rPr lang="en-US" altLang="zh-CN" sz="2200" dirty="0" smtClean="0">
                <a:latin typeface="+mn-ea"/>
              </a:rPr>
              <a:t>)</a:t>
            </a:r>
            <a:r>
              <a:rPr lang="zh-CN" altLang="en-US" sz="2200" dirty="0" smtClean="0">
                <a:latin typeface="+mn-ea"/>
              </a:rPr>
              <a:t>、</a:t>
            </a:r>
            <a:r>
              <a:rPr lang="en-US" altLang="zh-CN" sz="2200" dirty="0">
                <a:latin typeface="+mn-ea"/>
              </a:rPr>
              <a:t>from(Future,</a:t>
            </a:r>
            <a:r>
              <a:rPr lang="zh-CN" altLang="en-US" sz="2200" dirty="0">
                <a:latin typeface="+mn-ea"/>
              </a:rPr>
              <a:t> </a:t>
            </a:r>
            <a:r>
              <a:rPr lang="en-US" altLang="zh-CN" sz="2200" dirty="0">
                <a:latin typeface="+mn-ea"/>
              </a:rPr>
              <a:t>long, TimeUnit</a:t>
            </a:r>
            <a:r>
              <a:rPr lang="en-US" altLang="zh-CN" sz="2200" dirty="0" smtClean="0">
                <a:latin typeface="+mn-ea"/>
              </a:rPr>
              <a:t>)</a:t>
            </a:r>
            <a:r>
              <a:rPr lang="zh-CN" altLang="en-US" sz="2200" dirty="0" smtClean="0">
                <a:latin typeface="+mn-ea"/>
              </a:rPr>
              <a:t>：将传进的</a:t>
            </a:r>
            <a:r>
              <a:rPr lang="en-US" altLang="zh-CN" sz="2200" dirty="0">
                <a:latin typeface="+mn-ea"/>
              </a:rPr>
              <a:t>Iterable</a:t>
            </a:r>
            <a:r>
              <a:rPr lang="zh-CN" altLang="en-US" sz="2200" dirty="0" smtClean="0">
                <a:latin typeface="+mn-ea"/>
              </a:rPr>
              <a:t>中每项数据逐个发送出去</a:t>
            </a:r>
          </a:p>
        </p:txBody>
      </p:sp>
      <p:pic>
        <p:nvPicPr>
          <p:cNvPr id="4" name="图片 3"/>
          <p:cNvPicPr>
            <a:picLocks noChangeAspect="1"/>
          </p:cNvPicPr>
          <p:nvPr/>
        </p:nvPicPr>
        <p:blipFill>
          <a:blip r:embed="rId2"/>
          <a:stretch>
            <a:fillRect/>
          </a:stretch>
        </p:blipFill>
        <p:spPr>
          <a:xfrm>
            <a:off x="1976801" y="2445450"/>
            <a:ext cx="8234059" cy="4052701"/>
          </a:xfrm>
          <a:prstGeom prst="rect">
            <a:avLst/>
          </a:prstGeom>
        </p:spPr>
      </p:pic>
    </p:spTree>
    <p:extLst>
      <p:ext uri="{BB962C8B-B14F-4D97-AF65-F5344CB8AC3E}">
        <p14:creationId xmlns:p14="http://schemas.microsoft.com/office/powerpoint/2010/main" val="34560151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20657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groupBy</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706108"/>
          </a:xfrm>
          <a:prstGeom prst="rect">
            <a:avLst/>
          </a:prstGeom>
          <a:noFill/>
        </p:spPr>
        <p:txBody>
          <a:bodyPr wrap="square" rtlCol="0">
            <a:spAutoFit/>
          </a:bodyPr>
          <a:lstStyle/>
          <a:p>
            <a:pPr>
              <a:lnSpc>
                <a:spcPct val="120000"/>
              </a:lnSpc>
            </a:pPr>
            <a:r>
              <a:rPr lang="en-US" altLang="zh-CN" sz="2200" dirty="0">
                <a:latin typeface="+mn-ea"/>
              </a:rPr>
              <a:t>g</a:t>
            </a:r>
            <a:r>
              <a:rPr lang="en-US" altLang="zh-CN" sz="2200" dirty="0" smtClean="0">
                <a:latin typeface="+mn-ea"/>
              </a:rPr>
              <a:t>roupBy </a:t>
            </a:r>
            <a:r>
              <a:rPr lang="zh-CN" altLang="en-US" sz="2200" dirty="0" smtClean="0">
                <a:latin typeface="+mn-ea"/>
              </a:rPr>
              <a:t>操作</a:t>
            </a:r>
            <a:r>
              <a:rPr lang="zh-CN" altLang="en-US" sz="2200" dirty="0">
                <a:latin typeface="+mn-ea"/>
              </a:rPr>
              <a:t>符将</a:t>
            </a:r>
            <a:r>
              <a:rPr lang="zh-CN" altLang="en-US" sz="2200" dirty="0" smtClean="0">
                <a:latin typeface="+mn-ea"/>
              </a:rPr>
              <a:t>原始</a:t>
            </a:r>
            <a:r>
              <a:rPr lang="en-US" altLang="zh-CN" sz="2200" dirty="0" smtClean="0">
                <a:latin typeface="+mn-ea"/>
              </a:rPr>
              <a:t> Observable </a:t>
            </a:r>
            <a:r>
              <a:rPr lang="zh-CN" altLang="en-US" sz="2200" dirty="0" smtClean="0">
                <a:latin typeface="+mn-ea"/>
              </a:rPr>
              <a:t>分拆为一些</a:t>
            </a:r>
            <a:r>
              <a:rPr lang="en-US" altLang="zh-CN" sz="2200" dirty="0" smtClean="0">
                <a:latin typeface="+mn-ea"/>
              </a:rPr>
              <a:t> Observables </a:t>
            </a:r>
            <a:r>
              <a:rPr lang="zh-CN" altLang="en-US" sz="2200" dirty="0" smtClean="0">
                <a:latin typeface="+mn-ea"/>
              </a:rPr>
              <a:t>集合</a:t>
            </a:r>
            <a:r>
              <a:rPr lang="zh-CN" altLang="en-US" sz="2200" dirty="0">
                <a:latin typeface="+mn-ea"/>
              </a:rPr>
              <a:t>，它们中的每一个发射</a:t>
            </a:r>
            <a:r>
              <a:rPr lang="zh-CN" altLang="en-US" sz="2200" dirty="0" smtClean="0">
                <a:latin typeface="+mn-ea"/>
              </a:rPr>
              <a:t>原始</a:t>
            </a:r>
            <a:r>
              <a:rPr lang="en-US" altLang="zh-CN" sz="2200" dirty="0" smtClean="0">
                <a:latin typeface="+mn-ea"/>
              </a:rPr>
              <a:t> Observable </a:t>
            </a:r>
            <a:r>
              <a:rPr lang="zh-CN" altLang="en-US" sz="2200" dirty="0" smtClean="0">
                <a:latin typeface="+mn-ea"/>
              </a:rPr>
              <a:t>数据</a:t>
            </a:r>
            <a:r>
              <a:rPr lang="zh-CN" altLang="en-US" sz="2200" dirty="0">
                <a:latin typeface="+mn-ea"/>
              </a:rPr>
              <a:t>序列的一个子序列。</a:t>
            </a:r>
            <a:r>
              <a:rPr lang="zh-CN" altLang="en-US" sz="2200" dirty="0" smtClean="0">
                <a:latin typeface="+mn-ea"/>
              </a:rPr>
              <a:t>哪个数据项由哪一个</a:t>
            </a:r>
            <a:r>
              <a:rPr lang="en-US" altLang="zh-CN" sz="2200" dirty="0" smtClean="0">
                <a:latin typeface="+mn-ea"/>
              </a:rPr>
              <a:t> Observable </a:t>
            </a:r>
            <a:r>
              <a:rPr lang="zh-CN" altLang="en-US" sz="2200" dirty="0" smtClean="0">
                <a:latin typeface="+mn-ea"/>
              </a:rPr>
              <a:t>发射是由一个</a:t>
            </a:r>
            <a:r>
              <a:rPr lang="zh-CN" altLang="en-US" sz="2200" dirty="0">
                <a:latin typeface="+mn-ea"/>
              </a:rPr>
              <a:t>函数判定的，</a:t>
            </a:r>
            <a:r>
              <a:rPr lang="zh-CN" altLang="en-US" sz="2200" dirty="0" smtClean="0">
                <a:latin typeface="+mn-ea"/>
              </a:rPr>
              <a:t>这个函数给每一项指定一个</a:t>
            </a:r>
            <a:r>
              <a:rPr lang="en-US" altLang="zh-CN" sz="2200" dirty="0" smtClean="0">
                <a:latin typeface="+mn-ea"/>
              </a:rPr>
              <a:t> Key</a:t>
            </a:r>
            <a:r>
              <a:rPr lang="zh-CN" altLang="en-US" sz="2200" dirty="0">
                <a:latin typeface="+mn-ea"/>
              </a:rPr>
              <a:t>，</a:t>
            </a:r>
            <a:r>
              <a:rPr lang="en-US" altLang="zh-CN" sz="2200" dirty="0" smtClean="0">
                <a:latin typeface="+mn-ea"/>
              </a:rPr>
              <a:t>Key </a:t>
            </a:r>
            <a:r>
              <a:rPr lang="zh-CN" altLang="en-US" sz="2200" dirty="0" smtClean="0">
                <a:latin typeface="+mn-ea"/>
              </a:rPr>
              <a:t>相同的数据会被同一个</a:t>
            </a:r>
            <a:r>
              <a:rPr lang="en-US" altLang="zh-CN" sz="2200" dirty="0" smtClean="0">
                <a:latin typeface="+mn-ea"/>
              </a:rPr>
              <a:t> Observable </a:t>
            </a:r>
            <a:r>
              <a:rPr lang="zh-CN" altLang="en-US" sz="2200" dirty="0" smtClean="0">
                <a:latin typeface="+mn-ea"/>
              </a:rPr>
              <a:t>发</a:t>
            </a:r>
            <a:r>
              <a:rPr lang="zh-CN" altLang="en-US" sz="2200" dirty="0">
                <a:latin typeface="+mn-ea"/>
              </a:rPr>
              <a:t>射。</a:t>
            </a:r>
            <a:endParaRPr lang="zh-CN" altLang="en-US" sz="2200" dirty="0" smtClean="0">
              <a:latin typeface="+mn-ea"/>
            </a:endParaRPr>
          </a:p>
        </p:txBody>
      </p:sp>
      <p:pic>
        <p:nvPicPr>
          <p:cNvPr id="2" name="图片 1"/>
          <p:cNvPicPr>
            <a:picLocks noChangeAspect="1"/>
          </p:cNvPicPr>
          <p:nvPr/>
        </p:nvPicPr>
        <p:blipFill>
          <a:blip r:embed="rId2"/>
          <a:stretch>
            <a:fillRect/>
          </a:stretch>
        </p:blipFill>
        <p:spPr>
          <a:xfrm>
            <a:off x="2595210" y="2850901"/>
            <a:ext cx="6973158" cy="3922402"/>
          </a:xfrm>
          <a:prstGeom prst="rect">
            <a:avLst/>
          </a:prstGeom>
        </p:spPr>
      </p:pic>
    </p:spTree>
    <p:extLst>
      <p:ext uri="{BB962C8B-B14F-4D97-AF65-F5344CB8AC3E}">
        <p14:creationId xmlns:p14="http://schemas.microsoft.com/office/powerpoint/2010/main" val="7599178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67297"/>
            <a:ext cx="5179744" cy="748974"/>
          </a:xfrm>
          <a:prstGeom prst="rect">
            <a:avLst/>
          </a:prstGeom>
          <a:noFill/>
        </p:spPr>
        <p:txBody>
          <a:bodyPr wrap="none" rtlCol="0">
            <a:spAutoFit/>
          </a:bodyPr>
          <a:lstStyle/>
          <a:p>
            <a:r>
              <a:rPr kumimoji="1" lang="en-US" altLang="zh-CN" sz="4267"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rPr>
              <a:t>How to use RxJava</a:t>
            </a:r>
            <a:endParaRPr kumimoji="1" lang="zh-CN" altLang="en-US" sz="4267"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endParaRPr>
          </a:p>
        </p:txBody>
      </p:sp>
      <p:cxnSp>
        <p:nvCxnSpPr>
          <p:cNvPr id="3" name="直线连接符 2"/>
          <p:cNvCxnSpPr/>
          <p:nvPr/>
        </p:nvCxnSpPr>
        <p:spPr>
          <a:xfrm>
            <a:off x="672492"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53344" y="1438044"/>
            <a:ext cx="10803230" cy="4549963"/>
          </a:xfrm>
          <a:prstGeom prst="rect">
            <a:avLst/>
          </a:prstGeom>
          <a:noFill/>
        </p:spPr>
        <p:txBody>
          <a:bodyPr wrap="square" rtlCol="0">
            <a:spAutoFit/>
          </a:bodyPr>
          <a:lstStyle/>
          <a:p>
            <a:pPr marL="342900" indent="-342900">
              <a:lnSpc>
                <a:spcPct val="120000"/>
              </a:lnSpc>
              <a:buFont typeface="Wingdings" charset="0"/>
              <a:buChar char=""/>
            </a:pPr>
            <a:r>
              <a:rPr lang="zh-CN" altLang="en-US" sz="2200" dirty="0" smtClean="0">
                <a:solidFill>
                  <a:srgbClr val="FFFFFF"/>
                </a:solidFill>
                <a:latin typeface="+mn-ea"/>
              </a:rPr>
              <a:t>配置</a:t>
            </a:r>
            <a:endParaRPr lang="en-US" altLang="zh-CN" sz="2200" dirty="0" smtClean="0">
              <a:solidFill>
                <a:srgbClr val="FFFFFF"/>
              </a:solidFill>
              <a:latin typeface="+mn-ea"/>
            </a:endParaRPr>
          </a:p>
          <a:p>
            <a:pPr>
              <a:lnSpc>
                <a:spcPct val="120000"/>
              </a:lnSpc>
            </a:pPr>
            <a:r>
              <a:rPr lang="en-US" altLang="zh-CN" sz="2200" dirty="0" smtClean="0">
                <a:solidFill>
                  <a:srgbClr val="FFFFFF"/>
                </a:solidFill>
                <a:latin typeface="+mn-ea"/>
              </a:rPr>
              <a:t>dependencies </a:t>
            </a:r>
            <a:r>
              <a:rPr lang="en-US" altLang="zh-CN" sz="2200" dirty="0">
                <a:solidFill>
                  <a:srgbClr val="FFFFFF"/>
                </a:solidFill>
                <a:latin typeface="+mn-ea"/>
              </a:rPr>
              <a:t>{</a:t>
            </a:r>
            <a:br>
              <a:rPr lang="en-US" altLang="zh-CN" sz="2200" dirty="0">
                <a:solidFill>
                  <a:srgbClr val="FFFFFF"/>
                </a:solidFill>
                <a:latin typeface="+mn-ea"/>
              </a:rPr>
            </a:br>
            <a:r>
              <a:rPr lang="en-US" altLang="zh-CN" sz="2200" dirty="0">
                <a:solidFill>
                  <a:srgbClr val="FFFFFF"/>
                </a:solidFill>
                <a:latin typeface="+mn-ea"/>
              </a:rPr>
              <a:t>    // </a:t>
            </a:r>
            <a:r>
              <a:rPr lang="zh-CN" altLang="en-US" sz="2200" dirty="0" smtClean="0">
                <a:solidFill>
                  <a:srgbClr val="FFFFFF"/>
                </a:solidFill>
                <a:latin typeface="+mn-ea"/>
              </a:rPr>
              <a:t>必备引用</a:t>
            </a:r>
            <a:r>
              <a:rPr lang="zh-CN" altLang="en-US" sz="2200" dirty="0">
                <a:solidFill>
                  <a:srgbClr val="FFFFFF"/>
                </a:solidFill>
                <a:latin typeface="+mn-ea"/>
              </a:rPr>
              <a:t/>
            </a:r>
            <a:br>
              <a:rPr lang="zh-CN" altLang="en-US" sz="2200" dirty="0">
                <a:solidFill>
                  <a:srgbClr val="FFFFFF"/>
                </a:solidFill>
                <a:latin typeface="+mn-ea"/>
              </a:rPr>
            </a:br>
            <a:r>
              <a:rPr lang="zh-CN" altLang="en-US" sz="2200" dirty="0" smtClean="0">
                <a:solidFill>
                  <a:srgbClr val="FFFFFF"/>
                </a:solidFill>
                <a:latin typeface="+mn-ea"/>
              </a:rPr>
              <a:t>    </a:t>
            </a:r>
            <a:r>
              <a:rPr lang="en-US" altLang="zh-CN" sz="2200" dirty="0">
                <a:solidFill>
                  <a:srgbClr val="FFFFFF"/>
                </a:solidFill>
                <a:latin typeface="+mn-ea"/>
              </a:rPr>
              <a:t>compile </a:t>
            </a:r>
            <a:r>
              <a:rPr lang="en-US" altLang="zh-CN" sz="2200" dirty="0" smtClean="0">
                <a:solidFill>
                  <a:srgbClr val="FFFFFF"/>
                </a:solidFill>
                <a:latin typeface="+mn-ea"/>
              </a:rPr>
              <a:t>‘io.reactivex:rxjava</a:t>
            </a:r>
            <a:r>
              <a:rPr lang="en-US" altLang="zh-CN" sz="2200" dirty="0">
                <a:solidFill>
                  <a:srgbClr val="FFFFFF"/>
                </a:solidFill>
                <a:latin typeface="+mn-ea"/>
              </a:rPr>
              <a:t>:</a:t>
            </a:r>
            <a:r>
              <a:rPr lang="en-US" altLang="zh-CN" sz="2200" dirty="0" smtClean="0">
                <a:solidFill>
                  <a:srgbClr val="FFFFFF"/>
                </a:solidFill>
                <a:latin typeface="+mn-ea"/>
              </a:rPr>
              <a:t>1.1.4’/</a:t>
            </a:r>
            <a:r>
              <a:rPr lang="en-US" altLang="zh-CN" sz="2200" dirty="0">
                <a:solidFill>
                  <a:srgbClr val="FFFFFF"/>
                </a:solidFill>
                <a:latin typeface="+mn-ea"/>
              </a:rPr>
              <a:t>/</a:t>
            </a:r>
            <a:r>
              <a:rPr lang="zh-CN" altLang="en-US" sz="2200" dirty="0">
                <a:solidFill>
                  <a:srgbClr val="FFFFFF"/>
                </a:solidFill>
                <a:latin typeface="+mn-ea"/>
              </a:rPr>
              <a:t> </a:t>
            </a:r>
            <a:r>
              <a:rPr lang="zh-CN" altLang="en-US" sz="2200" dirty="0" smtClean="0">
                <a:solidFill>
                  <a:srgbClr val="FFFFFF"/>
                </a:solidFill>
                <a:latin typeface="+mn-ea"/>
              </a:rPr>
              <a:t>目前基于 </a:t>
            </a:r>
            <a:r>
              <a:rPr lang="en-US" altLang="zh-CN" sz="2200" dirty="0" smtClean="0">
                <a:solidFill>
                  <a:srgbClr val="FFFFFF"/>
                </a:solidFill>
                <a:latin typeface="+mn-ea"/>
              </a:rPr>
              <a:t>1.1.4</a:t>
            </a:r>
            <a:r>
              <a:rPr lang="zh-CN" altLang="en-US" sz="2200" dirty="0" smtClean="0">
                <a:solidFill>
                  <a:srgbClr val="FFFFFF"/>
                </a:solidFill>
                <a:latin typeface="+mn-ea"/>
              </a:rPr>
              <a:t> 进行分析</a:t>
            </a:r>
            <a:r>
              <a:rPr lang="en-US" altLang="zh-CN" sz="2200" dirty="0">
                <a:solidFill>
                  <a:srgbClr val="FFFFFF"/>
                </a:solidFill>
                <a:latin typeface="+mn-ea"/>
              </a:rPr>
              <a:t/>
            </a:r>
            <a:br>
              <a:rPr lang="en-US" altLang="zh-CN" sz="2200" dirty="0">
                <a:solidFill>
                  <a:srgbClr val="FFFFFF"/>
                </a:solidFill>
                <a:latin typeface="+mn-ea"/>
              </a:rPr>
            </a:br>
            <a:r>
              <a:rPr lang="en-US" altLang="zh-CN" sz="2200" dirty="0">
                <a:solidFill>
                  <a:srgbClr val="FFFFFF"/>
                </a:solidFill>
                <a:latin typeface="+mn-ea"/>
              </a:rPr>
              <a:t>    compile </a:t>
            </a:r>
            <a:r>
              <a:rPr lang="en-US" altLang="zh-CN" sz="2200" dirty="0" smtClean="0">
                <a:solidFill>
                  <a:srgbClr val="FFFFFF"/>
                </a:solidFill>
                <a:latin typeface="+mn-ea"/>
              </a:rPr>
              <a:t>‘io.reactivex:rxandroid</a:t>
            </a:r>
            <a:r>
              <a:rPr lang="en-US" altLang="zh-CN" sz="2200" dirty="0">
                <a:solidFill>
                  <a:srgbClr val="FFFFFF"/>
                </a:solidFill>
                <a:latin typeface="+mn-ea"/>
              </a:rPr>
              <a:t>:</a:t>
            </a:r>
            <a:r>
              <a:rPr lang="en-US" altLang="zh-CN" sz="2200" dirty="0" smtClean="0">
                <a:solidFill>
                  <a:srgbClr val="FFFFFF"/>
                </a:solidFill>
                <a:latin typeface="+mn-ea"/>
              </a:rPr>
              <a:t>1.2.0’</a:t>
            </a:r>
            <a:r>
              <a:rPr lang="en-US" altLang="zh-CN" sz="2200" dirty="0">
                <a:solidFill>
                  <a:srgbClr val="FFFFFF"/>
                </a:solidFill>
                <a:latin typeface="+mn-ea"/>
              </a:rPr>
              <a:t/>
            </a:r>
            <a:br>
              <a:rPr lang="en-US" altLang="zh-CN" sz="2200" dirty="0">
                <a:solidFill>
                  <a:srgbClr val="FFFFFF"/>
                </a:solidFill>
                <a:latin typeface="+mn-ea"/>
              </a:rPr>
            </a:br>
            <a:r>
              <a:rPr lang="en-US" altLang="zh-CN" sz="2200" dirty="0" smtClean="0">
                <a:solidFill>
                  <a:srgbClr val="FFFFFF"/>
                </a:solidFill>
                <a:latin typeface="+mn-ea"/>
              </a:rPr>
              <a:t>    </a:t>
            </a:r>
            <a:r>
              <a:rPr lang="en-US" altLang="zh-CN" sz="2200" dirty="0">
                <a:solidFill>
                  <a:srgbClr val="FFFFFF"/>
                </a:solidFill>
                <a:latin typeface="+mn-ea"/>
              </a:rPr>
              <a:t>// </a:t>
            </a:r>
            <a:r>
              <a:rPr lang="zh-CN" altLang="en-US" sz="2200" dirty="0" smtClean="0">
                <a:solidFill>
                  <a:srgbClr val="FFFFFF"/>
                </a:solidFill>
                <a:latin typeface="+mn-ea"/>
              </a:rPr>
              <a:t>推荐引用</a:t>
            </a:r>
            <a:endParaRPr lang="en-US" altLang="zh-CN" sz="2200" dirty="0" smtClean="0">
              <a:solidFill>
                <a:srgbClr val="FFFFFF"/>
              </a:solidFill>
              <a:latin typeface="+mn-ea"/>
            </a:endParaRPr>
          </a:p>
          <a:p>
            <a:pPr>
              <a:lnSpc>
                <a:spcPct val="120000"/>
              </a:lnSpc>
            </a:pPr>
            <a:r>
              <a:rPr lang="zh-CN" altLang="en-US" sz="2200" dirty="0" smtClean="0">
                <a:solidFill>
                  <a:srgbClr val="FFFFFF"/>
                </a:solidFill>
                <a:latin typeface="+mn-ea"/>
              </a:rPr>
              <a:t>    </a:t>
            </a:r>
            <a:r>
              <a:rPr lang="en-US" altLang="zh-CN" sz="2200" dirty="0">
                <a:solidFill>
                  <a:srgbClr val="FFFFFF"/>
                </a:solidFill>
                <a:latin typeface="+mn-ea"/>
              </a:rPr>
              <a:t>compile '</a:t>
            </a:r>
            <a:r>
              <a:rPr lang="en-US" altLang="zh-CN" sz="2200" dirty="0" smtClean="0">
                <a:solidFill>
                  <a:srgbClr val="FFFFFF"/>
                </a:solidFill>
                <a:latin typeface="+mn-ea"/>
              </a:rPr>
              <a:t>com.trello:rxlifecycle</a:t>
            </a:r>
            <a:r>
              <a:rPr lang="en-US" altLang="zh-CN" sz="2200" dirty="0">
                <a:solidFill>
                  <a:srgbClr val="FFFFFF"/>
                </a:solidFill>
                <a:latin typeface="+mn-ea"/>
              </a:rPr>
              <a:t>-components:</a:t>
            </a:r>
            <a:r>
              <a:rPr lang="en-US" altLang="zh-CN" sz="2200" dirty="0" smtClean="0">
                <a:solidFill>
                  <a:srgbClr val="FFFFFF"/>
                </a:solidFill>
                <a:latin typeface="+mn-ea"/>
              </a:rPr>
              <a:t>0.8.0'</a:t>
            </a:r>
            <a:r>
              <a:rPr lang="en-US" altLang="zh-CN" sz="2200" dirty="0">
                <a:solidFill>
                  <a:srgbClr val="FFFFFF"/>
                </a:solidFill>
                <a:latin typeface="+mn-ea"/>
              </a:rPr>
              <a:t/>
            </a:r>
            <a:br>
              <a:rPr lang="en-US" altLang="zh-CN" sz="2200" dirty="0">
                <a:solidFill>
                  <a:srgbClr val="FFFFFF"/>
                </a:solidFill>
                <a:latin typeface="+mn-ea"/>
              </a:rPr>
            </a:br>
            <a:r>
              <a:rPr lang="en-US" altLang="zh-CN" sz="2200" dirty="0" smtClean="0">
                <a:solidFill>
                  <a:srgbClr val="FFFFFF"/>
                </a:solidFill>
                <a:latin typeface="+mn-ea"/>
              </a:rPr>
              <a:t>}</a:t>
            </a:r>
          </a:p>
          <a:p>
            <a:pPr marL="342900" indent="-342900">
              <a:lnSpc>
                <a:spcPct val="120000"/>
              </a:lnSpc>
              <a:buFont typeface="Wingdings" charset="0"/>
              <a:buChar char=""/>
            </a:pPr>
            <a:r>
              <a:rPr lang="zh-CN" altLang="en-US" sz="2200" dirty="0" smtClean="0">
                <a:solidFill>
                  <a:srgbClr val="FFFFFF"/>
                </a:solidFill>
                <a:latin typeface="+mn-ea"/>
                <a:sym typeface="Wingdings"/>
              </a:rPr>
              <a:t>应用（重点</a:t>
            </a:r>
            <a:r>
              <a:rPr lang="zh-CN" altLang="en-US" sz="2200" dirty="0" smtClean="0">
                <a:solidFill>
                  <a:srgbClr val="FFFFFF"/>
                </a:solidFill>
                <a:latin typeface="+mn-ea"/>
                <a:sym typeface="Wingdings"/>
              </a:rPr>
              <a:t>）</a:t>
            </a:r>
            <a:endParaRPr lang="en-US" altLang="zh-CN" sz="2200" dirty="0" smtClean="0">
              <a:solidFill>
                <a:srgbClr val="FFFFFF"/>
              </a:solidFill>
              <a:latin typeface="+mn-ea"/>
              <a:sym typeface="Wingdings"/>
            </a:endParaRPr>
          </a:p>
          <a:p>
            <a:pPr marL="342900" indent="-342900">
              <a:lnSpc>
                <a:spcPct val="120000"/>
              </a:lnSpc>
              <a:buFont typeface="Wingdings" charset="0"/>
              <a:buChar char=""/>
            </a:pPr>
            <a:r>
              <a:rPr lang="zh-CN" altLang="en-US" sz="2200" dirty="0" smtClean="0">
                <a:solidFill>
                  <a:srgbClr val="FFFFFF"/>
                </a:solidFill>
                <a:latin typeface="+mn-ea"/>
                <a:sym typeface="Wingdings"/>
              </a:rPr>
              <a:t>本文对应的 </a:t>
            </a:r>
            <a:r>
              <a:rPr lang="en-US" altLang="zh-CN" sz="2200" dirty="0" smtClean="0">
                <a:solidFill>
                  <a:srgbClr val="FFFFFF"/>
                </a:solidFill>
                <a:latin typeface="+mn-ea"/>
                <a:sym typeface="Wingdings"/>
              </a:rPr>
              <a:t>D</a:t>
            </a:r>
            <a:r>
              <a:rPr lang="en-US" altLang="zh-CN" sz="2200" dirty="0" smtClean="0">
                <a:solidFill>
                  <a:srgbClr val="FFFFFF"/>
                </a:solidFill>
                <a:latin typeface="+mn-ea"/>
                <a:sym typeface="Wingdings"/>
              </a:rPr>
              <a:t>emo</a:t>
            </a:r>
            <a:r>
              <a:rPr lang="zh-CN" altLang="en-US" sz="2200" dirty="0" smtClean="0">
                <a:solidFill>
                  <a:srgbClr val="FFFFFF"/>
                </a:solidFill>
                <a:latin typeface="+mn-ea"/>
                <a:sym typeface="Wingdings"/>
              </a:rPr>
              <a:t>工程 </a:t>
            </a:r>
            <a:r>
              <a:rPr lang="en-US" altLang="zh-CN" sz="2200" dirty="0" smtClean="0">
                <a:solidFill>
                  <a:srgbClr val="FFFFFF"/>
                </a:solidFill>
                <a:latin typeface="+mn-ea"/>
                <a:sym typeface="Wingdings"/>
              </a:rPr>
              <a:t>Github</a:t>
            </a:r>
            <a:r>
              <a:rPr lang="zh-CN" altLang="en-US" sz="2200" dirty="0" smtClean="0">
                <a:solidFill>
                  <a:srgbClr val="FFFFFF"/>
                </a:solidFill>
                <a:latin typeface="+mn-ea"/>
                <a:sym typeface="Wingdings"/>
              </a:rPr>
              <a:t> 地址：</a:t>
            </a:r>
            <a:r>
              <a:rPr lang="en-US" altLang="zh-CN" sz="2200" dirty="0">
                <a:solidFill>
                  <a:srgbClr val="FFFFFF"/>
                </a:solidFill>
                <a:latin typeface="+mn-ea"/>
                <a:sym typeface="Wingdings"/>
                <a:hlinkClick r:id="rId2"/>
              </a:rPr>
              <a:t>https://github.com/ArtTriumph/RxJavaDemo.git</a:t>
            </a:r>
            <a:endParaRPr lang="en-US" altLang="zh-CN" sz="2200" dirty="0" smtClean="0">
              <a:solidFill>
                <a:srgbClr val="FFFFFF"/>
              </a:solidFill>
              <a:latin typeface="+mn-ea"/>
              <a:sym typeface="Wingdings"/>
            </a:endParaRPr>
          </a:p>
        </p:txBody>
      </p:sp>
      <p:cxnSp>
        <p:nvCxnSpPr>
          <p:cNvPr id="5" name="直线连接符 4"/>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0982577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20657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groupBy</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5252719"/>
          </a:xfrm>
          <a:prstGeom prst="rect">
            <a:avLst/>
          </a:prstGeom>
          <a:noFill/>
        </p:spPr>
        <p:txBody>
          <a:bodyPr wrap="square" rtlCol="0">
            <a:spAutoFit/>
          </a:bodyPr>
          <a:lstStyle/>
          <a:p>
            <a:pPr>
              <a:lnSpc>
                <a:spcPct val="120000"/>
              </a:lnSpc>
            </a:pPr>
            <a:r>
              <a:rPr lang="en-US" altLang="zh-CN" sz="2000" dirty="0" smtClean="0">
                <a:latin typeface="+mn-ea"/>
              </a:rPr>
              <a:t>RxJava</a:t>
            </a:r>
            <a:r>
              <a:rPr lang="zh-CN" altLang="en-US" sz="2000" dirty="0" smtClean="0">
                <a:latin typeface="+mn-ea"/>
              </a:rPr>
              <a:t> 中 </a:t>
            </a:r>
            <a:r>
              <a:rPr lang="en-US" altLang="zh-CN" sz="2000" dirty="0" smtClean="0">
                <a:latin typeface="+mn-ea"/>
              </a:rPr>
              <a:t>groupBy</a:t>
            </a:r>
            <a:r>
              <a:rPr lang="zh-CN" altLang="en-US" sz="2000" dirty="0" smtClean="0">
                <a:latin typeface="+mn-ea"/>
              </a:rPr>
              <a:t>操作符返回 </a:t>
            </a:r>
            <a:r>
              <a:rPr lang="en-US" altLang="zh-CN" sz="2000" dirty="0" smtClean="0">
                <a:latin typeface="+mn-ea"/>
              </a:rPr>
              <a:t>Observable</a:t>
            </a:r>
            <a:r>
              <a:rPr lang="zh-CN" altLang="en-US" sz="2000" dirty="0" smtClean="0">
                <a:latin typeface="+mn-ea"/>
              </a:rPr>
              <a:t> 的一个特殊子类 </a:t>
            </a:r>
            <a:r>
              <a:rPr lang="en-US" altLang="zh-CN" sz="2000" dirty="0" smtClean="0">
                <a:latin typeface="+mn-ea"/>
              </a:rPr>
              <a:t>GroupedObservable</a:t>
            </a:r>
            <a:r>
              <a:rPr lang="zh-CN" altLang="en-US" sz="2000" dirty="0">
                <a:latin typeface="+mn-ea"/>
              </a:rPr>
              <a:t>，实现</a:t>
            </a:r>
            <a:r>
              <a:rPr lang="zh-CN" altLang="en-US" sz="2000" dirty="0" smtClean="0">
                <a:latin typeface="+mn-ea"/>
              </a:rPr>
              <a:t>了 </a:t>
            </a:r>
            <a:r>
              <a:rPr lang="en-US" altLang="zh-CN" sz="2000" dirty="0" smtClean="0">
                <a:latin typeface="+mn-ea"/>
              </a:rPr>
              <a:t>GroupedObservable</a:t>
            </a:r>
            <a:r>
              <a:rPr lang="zh-CN" altLang="en-US" sz="2000" dirty="0" smtClean="0">
                <a:latin typeface="+mn-ea"/>
              </a:rPr>
              <a:t> 接</a:t>
            </a:r>
            <a:r>
              <a:rPr lang="zh-CN" altLang="en-US" sz="2000" dirty="0">
                <a:latin typeface="+mn-ea"/>
              </a:rPr>
              <a:t>口的对象有一个额外的</a:t>
            </a:r>
            <a:r>
              <a:rPr lang="zh-CN" altLang="en-US" sz="2000" dirty="0" smtClean="0">
                <a:latin typeface="+mn-ea"/>
              </a:rPr>
              <a:t>方法 </a:t>
            </a:r>
            <a:r>
              <a:rPr lang="en-US" altLang="zh-CN" sz="2000" dirty="0" smtClean="0">
                <a:latin typeface="+mn-ea"/>
              </a:rPr>
              <a:t>getKey</a:t>
            </a:r>
            <a:r>
              <a:rPr lang="zh-CN" altLang="en-US" sz="2000" dirty="0">
                <a:latin typeface="+mn-ea"/>
              </a:rPr>
              <a:t>，</a:t>
            </a:r>
            <a:r>
              <a:rPr lang="zh-CN" altLang="en-US" sz="2000" dirty="0" smtClean="0">
                <a:latin typeface="+mn-ea"/>
              </a:rPr>
              <a:t>这个 </a:t>
            </a:r>
            <a:r>
              <a:rPr lang="en-US" altLang="zh-CN" sz="2000" dirty="0" smtClean="0">
                <a:latin typeface="+mn-ea"/>
              </a:rPr>
              <a:t>Key</a:t>
            </a:r>
            <a:r>
              <a:rPr lang="zh-CN" altLang="en-US" sz="2000" dirty="0" smtClean="0">
                <a:latin typeface="+mn-ea"/>
              </a:rPr>
              <a:t> 用于将数据分组</a:t>
            </a:r>
            <a:r>
              <a:rPr lang="zh-CN" altLang="en-US" sz="2000" dirty="0">
                <a:latin typeface="+mn-ea"/>
              </a:rPr>
              <a:t>到</a:t>
            </a:r>
            <a:r>
              <a:rPr lang="zh-CN" altLang="en-US" sz="2000" dirty="0" smtClean="0">
                <a:latin typeface="+mn-ea"/>
              </a:rPr>
              <a:t>指定的 </a:t>
            </a:r>
            <a:r>
              <a:rPr lang="en-US" altLang="zh-CN" sz="2000" dirty="0" smtClean="0">
                <a:latin typeface="+mn-ea"/>
              </a:rPr>
              <a:t>Observable</a:t>
            </a:r>
            <a:r>
              <a:rPr lang="zh-CN" altLang="en-US" sz="2000" dirty="0" smtClean="0">
                <a:latin typeface="+mn-ea"/>
              </a:rPr>
              <a:t>。</a:t>
            </a:r>
            <a:endParaRPr lang="en-US" altLang="zh-CN" sz="2000" dirty="0" smtClean="0">
              <a:latin typeface="+mn-ea"/>
            </a:endParaRPr>
          </a:p>
          <a:p>
            <a:pPr>
              <a:lnSpc>
                <a:spcPct val="120000"/>
              </a:lnSpc>
            </a:pPr>
            <a:r>
              <a:rPr lang="zh-CN" altLang="en-US" sz="2000" dirty="0" smtClean="0">
                <a:latin typeface="+mn-ea"/>
              </a:rPr>
              <a:t>有一个版本的 </a:t>
            </a:r>
            <a:r>
              <a:rPr lang="en-US" altLang="zh-CN" sz="2000" dirty="0" smtClean="0">
                <a:latin typeface="+mn-ea"/>
              </a:rPr>
              <a:t>groupBy</a:t>
            </a:r>
            <a:r>
              <a:rPr lang="zh-CN" altLang="en-US" sz="2000" dirty="0" smtClean="0">
                <a:latin typeface="+mn-ea"/>
              </a:rPr>
              <a:t> 允许你传递一个变换</a:t>
            </a:r>
            <a:r>
              <a:rPr lang="zh-CN" altLang="en-US" sz="2000" dirty="0">
                <a:latin typeface="+mn-ea"/>
              </a:rPr>
              <a:t>函数，这样它可以在发射结果</a:t>
            </a:r>
            <a:r>
              <a:rPr lang="en-US" altLang="zh-CN" sz="2000" dirty="0" smtClean="0">
                <a:latin typeface="+mn-ea"/>
              </a:rPr>
              <a:t>GroupedObservable</a:t>
            </a:r>
            <a:r>
              <a:rPr lang="zh-CN" altLang="en-US" sz="2000" dirty="0" smtClean="0">
                <a:latin typeface="+mn-ea"/>
              </a:rPr>
              <a:t> 之前改变数据项。</a:t>
            </a:r>
            <a:endParaRPr lang="en-US" altLang="zh-CN" sz="2000" dirty="0" smtClean="0">
              <a:latin typeface="+mn-ea"/>
            </a:endParaRPr>
          </a:p>
          <a:p>
            <a:pPr>
              <a:lnSpc>
                <a:spcPct val="120000"/>
              </a:lnSpc>
            </a:pPr>
            <a:endParaRPr lang="en-US" altLang="zh-CN" sz="2000" dirty="0" smtClean="0">
              <a:latin typeface="+mn-ea"/>
            </a:endParaRPr>
          </a:p>
          <a:p>
            <a:pPr>
              <a:lnSpc>
                <a:spcPct val="120000"/>
              </a:lnSpc>
            </a:pPr>
            <a:r>
              <a:rPr lang="zh-CN" altLang="en-US" sz="2000" dirty="0" smtClean="0">
                <a:latin typeface="+mn-ea"/>
              </a:rPr>
              <a:t>注意：</a:t>
            </a:r>
            <a:r>
              <a:rPr lang="en-US" altLang="zh-CN" sz="2000" dirty="0" smtClean="0">
                <a:latin typeface="+mn-ea"/>
              </a:rPr>
              <a:t>RxJava </a:t>
            </a:r>
            <a:r>
              <a:rPr lang="zh-CN" altLang="en-US" sz="2000" dirty="0" smtClean="0">
                <a:latin typeface="+mn-ea"/>
              </a:rPr>
              <a:t>中 </a:t>
            </a:r>
            <a:r>
              <a:rPr lang="en-US" altLang="zh-CN" sz="2000" dirty="0" smtClean="0">
                <a:latin typeface="+mn-ea"/>
              </a:rPr>
              <a:t>groupBy </a:t>
            </a:r>
            <a:r>
              <a:rPr lang="zh-CN" altLang="en-US" sz="2000" dirty="0" smtClean="0">
                <a:latin typeface="+mn-ea"/>
              </a:rPr>
              <a:t>将原始</a:t>
            </a:r>
            <a:r>
              <a:rPr lang="en-US" altLang="zh-CN" sz="2000" dirty="0" smtClean="0">
                <a:latin typeface="+mn-ea"/>
              </a:rPr>
              <a:t> Observable </a:t>
            </a:r>
            <a:r>
              <a:rPr lang="zh-CN" altLang="en-US" sz="2000" dirty="0" smtClean="0">
                <a:latin typeface="+mn-ea"/>
              </a:rPr>
              <a:t>分解为一个发射多个</a:t>
            </a:r>
            <a:r>
              <a:rPr lang="en-US" altLang="zh-CN" sz="2000" dirty="0" smtClean="0">
                <a:latin typeface="+mn-ea"/>
              </a:rPr>
              <a:t>GroupedObservable</a:t>
            </a:r>
            <a:r>
              <a:rPr lang="zh-CN" altLang="en-US" sz="2000" dirty="0" smtClean="0">
                <a:latin typeface="+mn-ea"/>
              </a:rPr>
              <a:t> 的 </a:t>
            </a:r>
            <a:r>
              <a:rPr lang="en-US" altLang="zh-CN" sz="2000" dirty="0" smtClean="0">
                <a:latin typeface="+mn-ea"/>
              </a:rPr>
              <a:t>Observable</a:t>
            </a:r>
            <a:r>
              <a:rPr lang="zh-CN" altLang="zh-CN" sz="2000" dirty="0">
                <a:latin typeface="+mn-ea"/>
              </a:rPr>
              <a:t>。</a:t>
            </a:r>
            <a:r>
              <a:rPr lang="zh-CN" altLang="en-US" sz="2000" dirty="0" smtClean="0">
                <a:latin typeface="+mn-ea"/>
              </a:rPr>
              <a:t>一旦被订阅</a:t>
            </a:r>
            <a:r>
              <a:rPr lang="zh-CN" altLang="en-US" sz="2000" dirty="0">
                <a:latin typeface="+mn-ea"/>
              </a:rPr>
              <a:t>，</a:t>
            </a:r>
            <a:r>
              <a:rPr lang="zh-CN" altLang="en-US" sz="2000" dirty="0" smtClean="0">
                <a:latin typeface="+mn-ea"/>
              </a:rPr>
              <a:t>每个 </a:t>
            </a:r>
            <a:r>
              <a:rPr lang="en-US" altLang="zh-CN" sz="2000" dirty="0" smtClean="0">
                <a:latin typeface="+mn-ea"/>
              </a:rPr>
              <a:t>GroupedObservable</a:t>
            </a:r>
            <a:r>
              <a:rPr lang="zh-CN" altLang="en-US" sz="2000" dirty="0" smtClean="0">
                <a:latin typeface="+mn-ea"/>
              </a:rPr>
              <a:t> 就开始缓存数据</a:t>
            </a:r>
            <a:r>
              <a:rPr lang="zh-CN" altLang="en-US" sz="2000" dirty="0">
                <a:latin typeface="+mn-ea"/>
              </a:rPr>
              <a:t>。因此，</a:t>
            </a:r>
            <a:r>
              <a:rPr lang="zh-CN" altLang="en-US" sz="2000" dirty="0" smtClean="0">
                <a:latin typeface="+mn-ea"/>
              </a:rPr>
              <a:t>如果你不对这些 </a:t>
            </a:r>
            <a:r>
              <a:rPr lang="en-US" altLang="zh-CN" sz="2000" dirty="0" smtClean="0">
                <a:latin typeface="+mn-ea"/>
              </a:rPr>
              <a:t>GroupedObservable</a:t>
            </a:r>
            <a:r>
              <a:rPr lang="zh-CN" altLang="en-US" sz="2000" dirty="0" smtClean="0">
                <a:latin typeface="+mn-ea"/>
              </a:rPr>
              <a:t> 进行处理，</a:t>
            </a:r>
            <a:r>
              <a:rPr lang="zh-CN" altLang="en-US" sz="2000" dirty="0">
                <a:latin typeface="+mn-ea"/>
              </a:rPr>
              <a:t>这个缓存可能形成一个潜在的内存泄露</a:t>
            </a:r>
            <a:r>
              <a:rPr lang="zh-CN" altLang="en-US" sz="2000" dirty="0" smtClean="0">
                <a:latin typeface="+mn-ea"/>
              </a:rPr>
              <a:t>。所以，</a:t>
            </a:r>
            <a:r>
              <a:rPr lang="zh-CN" altLang="en-US" sz="2000" dirty="0">
                <a:latin typeface="+mn-ea"/>
              </a:rPr>
              <a:t>如果你不想观察</a:t>
            </a:r>
            <a:r>
              <a:rPr lang="zh-CN" altLang="en-US" sz="2000" dirty="0" smtClean="0">
                <a:latin typeface="+mn-ea"/>
              </a:rPr>
              <a:t>，应对其使用像</a:t>
            </a:r>
            <a:r>
              <a:rPr lang="en-US" altLang="zh-CN" sz="2000" dirty="0" smtClean="0">
                <a:latin typeface="+mn-ea"/>
              </a:rPr>
              <a:t> take</a:t>
            </a:r>
            <a:r>
              <a:rPr lang="en-US" altLang="zh-CN" sz="2000" dirty="0">
                <a:latin typeface="+mn-ea"/>
              </a:rPr>
              <a:t>(0</a:t>
            </a:r>
            <a:r>
              <a:rPr lang="en-US" altLang="zh-CN" sz="2000" dirty="0" smtClean="0">
                <a:latin typeface="+mn-ea"/>
              </a:rPr>
              <a:t>) </a:t>
            </a:r>
            <a:r>
              <a:rPr lang="zh-CN" altLang="en-US" sz="2000" dirty="0" smtClean="0">
                <a:latin typeface="+mn-ea"/>
              </a:rPr>
              <a:t>这样会丢弃</a:t>
            </a:r>
            <a:r>
              <a:rPr lang="zh-CN" altLang="en-US" sz="2000" dirty="0">
                <a:latin typeface="+mn-ea"/>
              </a:rPr>
              <a:t>自己的缓存的操作符</a:t>
            </a:r>
            <a:r>
              <a:rPr lang="zh-CN" altLang="en-US" sz="2000" dirty="0" smtClean="0">
                <a:latin typeface="+mn-ea"/>
              </a:rPr>
              <a:t>。如果你取消订阅一个 </a:t>
            </a:r>
            <a:r>
              <a:rPr lang="en-US" altLang="zh-CN" sz="2000" dirty="0" smtClean="0">
                <a:latin typeface="+mn-ea"/>
              </a:rPr>
              <a:t>GroupedObservable</a:t>
            </a:r>
            <a:r>
              <a:rPr lang="zh-CN" altLang="en-US" sz="2000" dirty="0">
                <a:latin typeface="+mn-ea"/>
              </a:rPr>
              <a:t>，</a:t>
            </a:r>
            <a:r>
              <a:rPr lang="zh-CN" altLang="en-US" sz="2000" dirty="0" smtClean="0">
                <a:latin typeface="+mn-ea"/>
              </a:rPr>
              <a:t>那个 </a:t>
            </a:r>
            <a:r>
              <a:rPr lang="en-US" altLang="zh-CN" sz="2000" dirty="0" smtClean="0">
                <a:latin typeface="+mn-ea"/>
              </a:rPr>
              <a:t>Observable</a:t>
            </a:r>
            <a:r>
              <a:rPr lang="zh-CN" altLang="en-US" sz="2000" dirty="0" smtClean="0">
                <a:latin typeface="+mn-ea"/>
              </a:rPr>
              <a:t> 将会终止</a:t>
            </a:r>
            <a:r>
              <a:rPr lang="zh-CN" altLang="en-US" sz="2000" dirty="0">
                <a:latin typeface="+mn-ea"/>
              </a:rPr>
              <a:t>。如果之后</a:t>
            </a:r>
            <a:r>
              <a:rPr lang="zh-CN" altLang="en-US" sz="2000" dirty="0" smtClean="0">
                <a:latin typeface="+mn-ea"/>
              </a:rPr>
              <a:t>原始的 </a:t>
            </a:r>
            <a:r>
              <a:rPr lang="en-US" altLang="zh-CN" sz="2000" dirty="0" smtClean="0">
                <a:latin typeface="+mn-ea"/>
              </a:rPr>
              <a:t>Observable</a:t>
            </a:r>
            <a:r>
              <a:rPr lang="zh-CN" altLang="en-US" sz="2000" dirty="0" smtClean="0">
                <a:latin typeface="+mn-ea"/>
              </a:rPr>
              <a:t> 又发射了一个与这个 </a:t>
            </a:r>
            <a:r>
              <a:rPr lang="en-US" altLang="zh-CN" sz="2000" dirty="0" smtClean="0">
                <a:latin typeface="+mn-ea"/>
              </a:rPr>
              <a:t>Observable</a:t>
            </a:r>
            <a:r>
              <a:rPr lang="zh-CN" altLang="en-US" sz="2000" dirty="0" smtClean="0">
                <a:latin typeface="+mn-ea"/>
              </a:rPr>
              <a:t> 的 </a:t>
            </a:r>
            <a:r>
              <a:rPr lang="en-US" altLang="zh-CN" sz="2000" dirty="0" smtClean="0">
                <a:latin typeface="+mn-ea"/>
              </a:rPr>
              <a:t>Key</a:t>
            </a:r>
            <a:r>
              <a:rPr lang="zh-CN" altLang="en-US" sz="2000" dirty="0" smtClean="0">
                <a:latin typeface="+mn-ea"/>
              </a:rPr>
              <a:t> 匹配</a:t>
            </a:r>
            <a:r>
              <a:rPr lang="zh-CN" altLang="en-US" sz="2000" dirty="0">
                <a:latin typeface="+mn-ea"/>
              </a:rPr>
              <a:t>的数据，</a:t>
            </a:r>
            <a:r>
              <a:rPr lang="en-US" altLang="zh-CN" sz="2000" dirty="0" smtClean="0">
                <a:latin typeface="+mn-ea"/>
              </a:rPr>
              <a:t>groupBy</a:t>
            </a:r>
            <a:r>
              <a:rPr lang="zh-CN" altLang="en-US" sz="2000" dirty="0" smtClean="0">
                <a:latin typeface="+mn-ea"/>
              </a:rPr>
              <a:t> 将会为这个 </a:t>
            </a:r>
            <a:r>
              <a:rPr lang="en-US" altLang="zh-CN" sz="2000" dirty="0" smtClean="0">
                <a:latin typeface="+mn-ea"/>
              </a:rPr>
              <a:t>Key</a:t>
            </a:r>
            <a:r>
              <a:rPr lang="zh-CN" altLang="en-US" sz="2000" dirty="0" smtClean="0">
                <a:latin typeface="+mn-ea"/>
              </a:rPr>
              <a:t> 创建一个新的 </a:t>
            </a:r>
            <a:r>
              <a:rPr lang="en-US" altLang="zh-CN" sz="2000" dirty="0" smtClean="0">
                <a:latin typeface="+mn-ea"/>
              </a:rPr>
              <a:t>GroupedObservable</a:t>
            </a:r>
            <a:r>
              <a:rPr lang="zh-CN" altLang="en-US" sz="2000" dirty="0" smtClean="0">
                <a:latin typeface="+mn-ea"/>
              </a:rPr>
              <a:t>。</a:t>
            </a:r>
            <a:endParaRPr lang="en-US" altLang="zh-CN" sz="2000" dirty="0" smtClean="0">
              <a:latin typeface="+mn-ea"/>
            </a:endParaRPr>
          </a:p>
          <a:p>
            <a:pPr>
              <a:lnSpc>
                <a:spcPct val="120000"/>
              </a:lnSpc>
            </a:pPr>
            <a:r>
              <a:rPr lang="en-US" altLang="zh-CN" sz="2000" dirty="0" smtClean="0">
                <a:latin typeface="+mn-ea"/>
              </a:rPr>
              <a:t>groupBy </a:t>
            </a:r>
            <a:r>
              <a:rPr lang="zh-CN" altLang="en-US" sz="2000" dirty="0" smtClean="0">
                <a:latin typeface="+mn-ea"/>
              </a:rPr>
              <a:t>默认</a:t>
            </a:r>
            <a:r>
              <a:rPr lang="zh-CN" altLang="en-US" sz="2000" dirty="0">
                <a:latin typeface="+mn-ea"/>
              </a:rPr>
              <a:t>不在任何特定的调度器上执行。</a:t>
            </a:r>
            <a:endParaRPr lang="zh-CN" altLang="en-US" sz="2000" dirty="0" smtClean="0">
              <a:latin typeface="+mn-ea"/>
            </a:endParaRPr>
          </a:p>
        </p:txBody>
      </p:sp>
    </p:spTree>
    <p:extLst>
      <p:ext uri="{BB962C8B-B14F-4D97-AF65-F5344CB8AC3E}">
        <p14:creationId xmlns:p14="http://schemas.microsoft.com/office/powerpoint/2010/main" val="19661181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59505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groupJoin</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latin typeface="+mn-ea"/>
              </a:rPr>
              <a:t>groupJoin </a:t>
            </a:r>
            <a:r>
              <a:rPr lang="zh-CN" altLang="en-US" sz="2000" dirty="0">
                <a:latin typeface="+mn-ea"/>
              </a:rPr>
              <a:t>操作符和 </a:t>
            </a:r>
            <a:r>
              <a:rPr lang="en-US" altLang="zh-CN" sz="2000" dirty="0">
                <a:latin typeface="+mn-ea"/>
              </a:rPr>
              <a:t>join </a:t>
            </a:r>
            <a:r>
              <a:rPr lang="zh-CN" altLang="en-US" sz="2000" dirty="0">
                <a:latin typeface="+mn-ea"/>
              </a:rPr>
              <a:t>操作符很类似，</a:t>
            </a:r>
            <a:r>
              <a:rPr lang="zh-CN" altLang="en-US" sz="2000" dirty="0" smtClean="0">
                <a:latin typeface="+mn-ea"/>
              </a:rPr>
              <a:t>也是将两个</a:t>
            </a:r>
            <a:r>
              <a:rPr lang="en-US" altLang="zh-CN" sz="2000" dirty="0" smtClean="0">
                <a:latin typeface="+mn-ea"/>
              </a:rPr>
              <a:t> Observable </a:t>
            </a:r>
            <a:r>
              <a:rPr lang="zh-CN" altLang="en-US" sz="2000" dirty="0" smtClean="0">
                <a:latin typeface="+mn-ea"/>
              </a:rPr>
              <a:t>产</a:t>
            </a:r>
            <a:r>
              <a:rPr lang="zh-CN" altLang="en-US" sz="2000" dirty="0">
                <a:latin typeface="+mn-ea"/>
              </a:rPr>
              <a:t>生的结果进行合并，参数上有一些不同。具体看代码例子。</a:t>
            </a:r>
            <a:endParaRPr lang="zh-CN" altLang="en-US" sz="2000" dirty="0" smtClean="0">
              <a:latin typeface="+mn-ea"/>
            </a:endParaRPr>
          </a:p>
        </p:txBody>
      </p:sp>
      <p:pic>
        <p:nvPicPr>
          <p:cNvPr id="2" name="图片 1"/>
          <p:cNvPicPr>
            <a:picLocks noChangeAspect="1"/>
          </p:cNvPicPr>
          <p:nvPr/>
        </p:nvPicPr>
        <p:blipFill>
          <a:blip r:embed="rId2"/>
          <a:stretch>
            <a:fillRect/>
          </a:stretch>
        </p:blipFill>
        <p:spPr>
          <a:xfrm>
            <a:off x="2252141" y="2181691"/>
            <a:ext cx="7679639" cy="4559786"/>
          </a:xfrm>
          <a:prstGeom prst="rect">
            <a:avLst/>
          </a:prstGeom>
        </p:spPr>
      </p:pic>
    </p:spTree>
    <p:extLst>
      <p:ext uri="{BB962C8B-B14F-4D97-AF65-F5344CB8AC3E}">
        <p14:creationId xmlns:p14="http://schemas.microsoft.com/office/powerpoint/2010/main" val="4220015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59505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groupJoin</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latin typeface="+mn-ea"/>
              </a:rPr>
              <a:t>groupJoin </a:t>
            </a:r>
            <a:r>
              <a:rPr lang="zh-CN" altLang="en-US" sz="2000" dirty="0">
                <a:latin typeface="+mn-ea"/>
              </a:rPr>
              <a:t>操作符和 </a:t>
            </a:r>
            <a:r>
              <a:rPr lang="en-US" altLang="zh-CN" sz="2000" dirty="0">
                <a:latin typeface="+mn-ea"/>
              </a:rPr>
              <a:t>join </a:t>
            </a:r>
            <a:r>
              <a:rPr lang="zh-CN" altLang="en-US" sz="2000" dirty="0">
                <a:latin typeface="+mn-ea"/>
              </a:rPr>
              <a:t>操作符很类似，</a:t>
            </a:r>
            <a:r>
              <a:rPr lang="zh-CN" altLang="en-US" sz="2000" dirty="0" smtClean="0">
                <a:latin typeface="+mn-ea"/>
              </a:rPr>
              <a:t>也是将两个</a:t>
            </a:r>
            <a:r>
              <a:rPr lang="en-US" altLang="zh-CN" sz="2000" dirty="0" smtClean="0">
                <a:latin typeface="+mn-ea"/>
              </a:rPr>
              <a:t> Observable </a:t>
            </a:r>
            <a:r>
              <a:rPr lang="zh-CN" altLang="en-US" sz="2000" dirty="0" smtClean="0">
                <a:latin typeface="+mn-ea"/>
              </a:rPr>
              <a:t>产</a:t>
            </a:r>
            <a:r>
              <a:rPr lang="zh-CN" altLang="en-US" sz="2000" dirty="0">
                <a:latin typeface="+mn-ea"/>
              </a:rPr>
              <a:t>生的结果进行合并，参数上有一些不同。具体看代码例子。</a:t>
            </a:r>
            <a:endParaRPr lang="zh-CN" altLang="en-US" sz="2000" dirty="0" smtClean="0">
              <a:latin typeface="+mn-ea"/>
            </a:endParaRPr>
          </a:p>
        </p:txBody>
      </p:sp>
      <p:pic>
        <p:nvPicPr>
          <p:cNvPr id="2" name="图片 1"/>
          <p:cNvPicPr>
            <a:picLocks noChangeAspect="1"/>
          </p:cNvPicPr>
          <p:nvPr/>
        </p:nvPicPr>
        <p:blipFill>
          <a:blip r:embed="rId2"/>
          <a:stretch>
            <a:fillRect/>
          </a:stretch>
        </p:blipFill>
        <p:spPr>
          <a:xfrm>
            <a:off x="2252141" y="2181691"/>
            <a:ext cx="7679639" cy="4559786"/>
          </a:xfrm>
          <a:prstGeom prst="rect">
            <a:avLst/>
          </a:prstGeom>
        </p:spPr>
      </p:pic>
    </p:spTree>
    <p:extLst>
      <p:ext uri="{BB962C8B-B14F-4D97-AF65-F5344CB8AC3E}">
        <p14:creationId xmlns:p14="http://schemas.microsoft.com/office/powerpoint/2010/main" val="3722178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93906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ignoreElements</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en-US" altLang="zh-CN" sz="2000" dirty="0" smtClean="0">
                <a:latin typeface="+mn-ea"/>
              </a:rPr>
              <a:t>ignoreElements</a:t>
            </a:r>
            <a:r>
              <a:rPr lang="zh-CN" altLang="en-US" sz="2000" dirty="0" smtClean="0">
                <a:latin typeface="+mn-ea"/>
              </a:rPr>
              <a:t> 操作</a:t>
            </a:r>
            <a:r>
              <a:rPr lang="zh-CN" altLang="en-US" sz="2000" dirty="0">
                <a:latin typeface="+mn-ea"/>
              </a:rPr>
              <a:t>符抑制</a:t>
            </a:r>
            <a:r>
              <a:rPr lang="zh-CN" altLang="en-US" sz="2000" dirty="0" smtClean="0">
                <a:latin typeface="+mn-ea"/>
              </a:rPr>
              <a:t>原始 </a:t>
            </a:r>
            <a:r>
              <a:rPr lang="en-US" altLang="zh-CN" sz="2000" dirty="0" smtClean="0">
                <a:latin typeface="+mn-ea"/>
              </a:rPr>
              <a:t>Observable</a:t>
            </a:r>
            <a:r>
              <a:rPr lang="zh-CN" altLang="en-US" sz="2000" dirty="0" smtClean="0">
                <a:latin typeface="+mn-ea"/>
              </a:rPr>
              <a:t> 发</a:t>
            </a:r>
            <a:r>
              <a:rPr lang="zh-CN" altLang="en-US" sz="2000" dirty="0">
                <a:latin typeface="+mn-ea"/>
              </a:rPr>
              <a:t>射的所有数据，只允许它的终止通知（</a:t>
            </a:r>
            <a:r>
              <a:rPr lang="en-US" altLang="zh-CN" sz="2000" dirty="0" smtClean="0">
                <a:latin typeface="+mn-ea"/>
              </a:rPr>
              <a:t>onError</a:t>
            </a:r>
            <a:r>
              <a:rPr lang="zh-CN" altLang="en-US" sz="2000" dirty="0" smtClean="0">
                <a:latin typeface="+mn-ea"/>
              </a:rPr>
              <a:t> 或 </a:t>
            </a:r>
            <a:r>
              <a:rPr lang="en-US" altLang="zh-CN" sz="2000" dirty="0" smtClean="0">
                <a:latin typeface="+mn-ea"/>
              </a:rPr>
              <a:t>onCompleted</a:t>
            </a:r>
            <a:r>
              <a:rPr lang="zh-CN" altLang="en-US" sz="2000" dirty="0">
                <a:latin typeface="+mn-ea"/>
              </a:rPr>
              <a:t>）通过</a:t>
            </a:r>
            <a:r>
              <a:rPr lang="zh-CN" altLang="en-US" sz="2000" dirty="0" smtClean="0">
                <a:latin typeface="+mn-ea"/>
              </a:rPr>
              <a:t>。如果你不关心一个 </a:t>
            </a:r>
            <a:r>
              <a:rPr lang="en-US" altLang="zh-CN" sz="2000" dirty="0">
                <a:latin typeface="+mn-ea"/>
              </a:rPr>
              <a:t>Observable </a:t>
            </a:r>
            <a:r>
              <a:rPr lang="zh-CN" altLang="en-US" sz="2000" dirty="0">
                <a:latin typeface="+mn-ea"/>
              </a:rPr>
              <a:t>发射的数据，但是希望在它完成时或遇到错误终止时收到通知，你可以对 </a:t>
            </a:r>
            <a:r>
              <a:rPr lang="en-US" altLang="zh-CN" sz="2000" dirty="0">
                <a:latin typeface="+mn-ea"/>
              </a:rPr>
              <a:t>Observable </a:t>
            </a:r>
            <a:r>
              <a:rPr lang="zh-CN" altLang="en-US" sz="2000" dirty="0">
                <a:latin typeface="+mn-ea"/>
              </a:rPr>
              <a:t>使用 </a:t>
            </a:r>
            <a:r>
              <a:rPr lang="en-US" altLang="zh-CN" sz="2000" dirty="0">
                <a:latin typeface="+mn-ea"/>
              </a:rPr>
              <a:t>ignoreElements </a:t>
            </a:r>
            <a:r>
              <a:rPr lang="zh-CN" altLang="en-US" sz="2000" dirty="0">
                <a:latin typeface="+mn-ea"/>
              </a:rPr>
              <a:t>操作符，它会确保永远不会调用观察者的 </a:t>
            </a:r>
            <a:r>
              <a:rPr lang="en-US" altLang="zh-CN" sz="2000" dirty="0">
                <a:latin typeface="+mn-ea"/>
              </a:rPr>
              <a:t>onNext() </a:t>
            </a:r>
            <a:r>
              <a:rPr lang="zh-CN" altLang="en-US" sz="2000" dirty="0">
                <a:latin typeface="+mn-ea"/>
              </a:rPr>
              <a:t>方法。</a:t>
            </a:r>
            <a:endParaRPr lang="zh-CN" altLang="en-US" sz="2000" dirty="0" smtClean="0">
              <a:latin typeface="+mn-ea"/>
            </a:endParaRPr>
          </a:p>
        </p:txBody>
      </p:sp>
      <p:pic>
        <p:nvPicPr>
          <p:cNvPr id="4" name="图片 3"/>
          <p:cNvPicPr>
            <a:picLocks noChangeAspect="1"/>
          </p:cNvPicPr>
          <p:nvPr/>
        </p:nvPicPr>
        <p:blipFill>
          <a:blip r:embed="rId2"/>
          <a:stretch>
            <a:fillRect/>
          </a:stretch>
        </p:blipFill>
        <p:spPr>
          <a:xfrm>
            <a:off x="2269831" y="2938986"/>
            <a:ext cx="7647169" cy="3644354"/>
          </a:xfrm>
          <a:prstGeom prst="rect">
            <a:avLst/>
          </a:prstGeom>
        </p:spPr>
      </p:pic>
    </p:spTree>
    <p:extLst>
      <p:ext uri="{BB962C8B-B14F-4D97-AF65-F5344CB8AC3E}">
        <p14:creationId xmlns:p14="http://schemas.microsoft.com/office/powerpoint/2010/main" val="36016187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5460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interval</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zh-CN" altLang="en-US" sz="2000" dirty="0">
                <a:latin typeface="+mn-ea"/>
              </a:rPr>
              <a:t> </a:t>
            </a:r>
            <a:r>
              <a:rPr lang="en-US" altLang="zh-CN" sz="2000" dirty="0">
                <a:latin typeface="+mn-ea"/>
              </a:rPr>
              <a:t>interval </a:t>
            </a:r>
            <a:r>
              <a:rPr lang="zh-CN" altLang="en-US" sz="2000" dirty="0">
                <a:latin typeface="+mn-ea"/>
              </a:rPr>
              <a:t>操作符返回一个 </a:t>
            </a:r>
            <a:r>
              <a:rPr lang="en-US" altLang="zh-CN" sz="2000" dirty="0">
                <a:latin typeface="+mn-ea"/>
              </a:rPr>
              <a:t>Observable</a:t>
            </a:r>
            <a:r>
              <a:rPr lang="zh-CN" altLang="en-US" sz="2000" dirty="0">
                <a:latin typeface="+mn-ea"/>
              </a:rPr>
              <a:t>，它按固定的时间间隔发射一个无限递增</a:t>
            </a:r>
            <a:r>
              <a:rPr lang="zh-CN" altLang="en-US" sz="2000" dirty="0" smtClean="0">
                <a:latin typeface="+mn-ea"/>
              </a:rPr>
              <a:t>的整数序列</a:t>
            </a:r>
            <a:r>
              <a:rPr lang="zh-CN" altLang="en-US" sz="2000" dirty="0">
                <a:latin typeface="+mn-ea"/>
              </a:rPr>
              <a:t>。</a:t>
            </a:r>
            <a:r>
              <a:rPr lang="zh-CN" altLang="en-US" sz="2000" dirty="0" smtClean="0">
                <a:latin typeface="+mn-ea"/>
              </a:rPr>
              <a:t>可以认为 </a:t>
            </a:r>
            <a:r>
              <a:rPr lang="en-US" altLang="zh-CN" sz="2000" dirty="0">
                <a:latin typeface="+mn-ea"/>
              </a:rPr>
              <a:t>interval </a:t>
            </a:r>
            <a:r>
              <a:rPr lang="zh-CN" altLang="en-US" sz="2000" dirty="0">
                <a:latin typeface="+mn-ea"/>
              </a:rPr>
              <a:t>是一个可以指定线程的加强版 </a:t>
            </a:r>
            <a:r>
              <a:rPr lang="en-US" altLang="zh-CN" sz="2000" dirty="0" smtClean="0">
                <a:latin typeface="+mn-ea"/>
              </a:rPr>
              <a:t>TimerTask</a:t>
            </a:r>
            <a:r>
              <a:rPr lang="zh-CN" altLang="en-US" sz="2000" dirty="0" smtClean="0">
                <a:latin typeface="+mn-ea"/>
              </a:rPr>
              <a:t>。</a:t>
            </a:r>
          </a:p>
        </p:txBody>
      </p:sp>
      <p:pic>
        <p:nvPicPr>
          <p:cNvPr id="2" name="图片 1"/>
          <p:cNvPicPr>
            <a:picLocks noChangeAspect="1"/>
          </p:cNvPicPr>
          <p:nvPr/>
        </p:nvPicPr>
        <p:blipFill>
          <a:blip r:embed="rId2"/>
          <a:stretch>
            <a:fillRect/>
          </a:stretch>
        </p:blipFill>
        <p:spPr>
          <a:xfrm>
            <a:off x="714092" y="2646139"/>
            <a:ext cx="10684097" cy="3338780"/>
          </a:xfrm>
          <a:prstGeom prst="rect">
            <a:avLst/>
          </a:prstGeom>
        </p:spPr>
      </p:pic>
    </p:spTree>
    <p:extLst>
      <p:ext uri="{BB962C8B-B14F-4D97-AF65-F5344CB8AC3E}">
        <p14:creationId xmlns:p14="http://schemas.microsoft.com/office/powerpoint/2010/main" val="39391612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05353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isEmpty</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latin typeface="+mn-ea"/>
              </a:rPr>
              <a:t>isEmpty </a:t>
            </a:r>
            <a:r>
              <a:rPr lang="zh-CN" altLang="en-US" sz="2000" dirty="0">
                <a:latin typeface="+mn-ea"/>
              </a:rPr>
              <a:t>操作符用来判断源 </a:t>
            </a:r>
            <a:r>
              <a:rPr lang="en-US" altLang="zh-CN" sz="2000" dirty="0">
                <a:latin typeface="+mn-ea"/>
              </a:rPr>
              <a:t>Observable </a:t>
            </a:r>
            <a:r>
              <a:rPr lang="zh-CN" altLang="en-US" sz="2000" dirty="0">
                <a:latin typeface="+mn-ea"/>
              </a:rPr>
              <a:t>是否发射过数据，没有发射过数据返回 </a:t>
            </a:r>
            <a:r>
              <a:rPr lang="en-US" altLang="zh-CN" sz="2000" dirty="0">
                <a:latin typeface="+mn-ea"/>
              </a:rPr>
              <a:t>true</a:t>
            </a:r>
            <a:r>
              <a:rPr lang="zh-CN" altLang="en-US" sz="2000" dirty="0">
                <a:latin typeface="+mn-ea"/>
              </a:rPr>
              <a:t>。</a:t>
            </a:r>
            <a:endParaRPr lang="zh-CN" altLang="en-US" sz="2000" dirty="0" smtClean="0">
              <a:latin typeface="+mn-ea"/>
            </a:endParaRPr>
          </a:p>
        </p:txBody>
      </p:sp>
      <p:pic>
        <p:nvPicPr>
          <p:cNvPr id="4" name="图片 3"/>
          <p:cNvPicPr>
            <a:picLocks noChangeAspect="1"/>
          </p:cNvPicPr>
          <p:nvPr/>
        </p:nvPicPr>
        <p:blipFill>
          <a:blip r:embed="rId2"/>
          <a:stretch>
            <a:fillRect/>
          </a:stretch>
        </p:blipFill>
        <p:spPr>
          <a:xfrm>
            <a:off x="1726862" y="2178637"/>
            <a:ext cx="8403780" cy="4201890"/>
          </a:xfrm>
          <a:prstGeom prst="rect">
            <a:avLst/>
          </a:prstGeom>
        </p:spPr>
      </p:pic>
    </p:spTree>
    <p:extLst>
      <p:ext uri="{BB962C8B-B14F-4D97-AF65-F5344CB8AC3E}">
        <p14:creationId xmlns:p14="http://schemas.microsoft.com/office/powerpoint/2010/main" val="17026381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04239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join</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zh-CN" altLang="en-US" sz="2000" dirty="0">
                <a:latin typeface="+mn-ea"/>
              </a:rPr>
              <a:t> </a:t>
            </a:r>
            <a:r>
              <a:rPr lang="en-US" altLang="zh-CN" sz="2000" dirty="0">
                <a:latin typeface="+mn-ea"/>
              </a:rPr>
              <a:t>join </a:t>
            </a:r>
            <a:r>
              <a:rPr lang="zh-CN" altLang="en-US" sz="2000" dirty="0">
                <a:latin typeface="+mn-ea"/>
              </a:rPr>
              <a:t>操作符把类似于 </a:t>
            </a:r>
            <a:r>
              <a:rPr lang="en-US" altLang="zh-CN" sz="2000" dirty="0">
                <a:latin typeface="+mn-ea"/>
              </a:rPr>
              <a:t>combineLatest </a:t>
            </a:r>
            <a:r>
              <a:rPr lang="zh-CN" altLang="en-US" sz="2000" dirty="0">
                <a:latin typeface="+mn-ea"/>
              </a:rPr>
              <a:t>操作符，也是两个 </a:t>
            </a:r>
            <a:r>
              <a:rPr lang="en-US" altLang="zh-CN" sz="2000" dirty="0">
                <a:latin typeface="+mn-ea"/>
              </a:rPr>
              <a:t>Observable </a:t>
            </a:r>
            <a:r>
              <a:rPr lang="zh-CN" altLang="en-US" sz="2000" dirty="0">
                <a:latin typeface="+mn-ea"/>
              </a:rPr>
              <a:t>产生的结果进行合并</a:t>
            </a:r>
            <a:r>
              <a:rPr lang="zh-CN" altLang="en-US" sz="2000" dirty="0" smtClean="0">
                <a:latin typeface="+mn-ea"/>
              </a:rPr>
              <a:t>，合并</a:t>
            </a:r>
            <a:r>
              <a:rPr lang="zh-CN" altLang="en-US" sz="2000" dirty="0">
                <a:latin typeface="+mn-ea"/>
              </a:rPr>
              <a:t>的结果组成一个新的 </a:t>
            </a:r>
            <a:r>
              <a:rPr lang="en-US" altLang="zh-CN" sz="2000" dirty="0">
                <a:latin typeface="+mn-ea"/>
              </a:rPr>
              <a:t>Observable</a:t>
            </a:r>
            <a:r>
              <a:rPr lang="zh-CN" altLang="en-US" sz="2000" dirty="0">
                <a:latin typeface="+mn-ea"/>
              </a:rPr>
              <a:t>，但是 </a:t>
            </a:r>
            <a:r>
              <a:rPr lang="en-US" altLang="zh-CN" sz="2000" dirty="0">
                <a:latin typeface="+mn-ea"/>
              </a:rPr>
              <a:t>join </a:t>
            </a:r>
            <a:r>
              <a:rPr lang="zh-CN" altLang="en-US" sz="2000" dirty="0">
                <a:latin typeface="+mn-ea"/>
              </a:rPr>
              <a:t>操作符可以控制每个 </a:t>
            </a:r>
            <a:r>
              <a:rPr lang="en-US" altLang="zh-CN" sz="2000" dirty="0">
                <a:latin typeface="+mn-ea"/>
              </a:rPr>
              <a:t>Observable </a:t>
            </a:r>
            <a:r>
              <a:rPr lang="zh-CN" altLang="en-US" sz="2000" dirty="0">
                <a:latin typeface="+mn-ea"/>
              </a:rPr>
              <a:t>产生结果的生命周期</a:t>
            </a:r>
            <a:r>
              <a:rPr lang="zh-CN" altLang="en-US" sz="2000" dirty="0" smtClean="0">
                <a:latin typeface="+mn-ea"/>
              </a:rPr>
              <a:t>，在每个结果</a:t>
            </a:r>
            <a:r>
              <a:rPr lang="zh-CN" altLang="en-US" sz="2000" dirty="0">
                <a:latin typeface="+mn-ea"/>
              </a:rPr>
              <a:t>的生命周期内，可以与另一个 </a:t>
            </a:r>
            <a:r>
              <a:rPr lang="en-US" altLang="zh-CN" sz="2000" dirty="0">
                <a:latin typeface="+mn-ea"/>
              </a:rPr>
              <a:t>Observable </a:t>
            </a:r>
            <a:r>
              <a:rPr lang="zh-CN" altLang="en-US" sz="2000" dirty="0">
                <a:latin typeface="+mn-ea"/>
              </a:rPr>
              <a:t>产生的结果按照给定的规则进行合并。</a:t>
            </a:r>
            <a:endParaRPr lang="zh-CN" altLang="en-US" sz="2000" dirty="0" smtClean="0">
              <a:latin typeface="+mn-ea"/>
            </a:endParaRPr>
          </a:p>
        </p:txBody>
      </p:sp>
      <p:pic>
        <p:nvPicPr>
          <p:cNvPr id="2" name="图片 1"/>
          <p:cNvPicPr>
            <a:picLocks noChangeAspect="1"/>
          </p:cNvPicPr>
          <p:nvPr/>
        </p:nvPicPr>
        <p:blipFill>
          <a:blip r:embed="rId2"/>
          <a:stretch>
            <a:fillRect/>
          </a:stretch>
        </p:blipFill>
        <p:spPr>
          <a:xfrm>
            <a:off x="2587332" y="2615870"/>
            <a:ext cx="7016653" cy="4166138"/>
          </a:xfrm>
          <a:prstGeom prst="rect">
            <a:avLst/>
          </a:prstGeom>
        </p:spPr>
      </p:pic>
    </p:spTree>
    <p:extLst>
      <p:ext uri="{BB962C8B-B14F-4D97-AF65-F5344CB8AC3E}">
        <p14:creationId xmlns:p14="http://schemas.microsoft.com/office/powerpoint/2010/main" val="36281027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00832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just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zh-CN" altLang="en-US" sz="2000" dirty="0">
                <a:latin typeface="+mn-ea"/>
              </a:rPr>
              <a:t> </a:t>
            </a:r>
            <a:r>
              <a:rPr lang="en-US" altLang="zh-CN" sz="2000" dirty="0">
                <a:latin typeface="+mn-ea"/>
              </a:rPr>
              <a:t>just </a:t>
            </a:r>
            <a:r>
              <a:rPr lang="zh-CN" altLang="en-US" sz="2000" dirty="0">
                <a:latin typeface="+mn-ea"/>
              </a:rPr>
              <a:t>操作符将传入的若干个数据转化为发射那个数据的 </a:t>
            </a:r>
            <a:r>
              <a:rPr lang="en-US" altLang="zh-CN" sz="2000" dirty="0">
                <a:latin typeface="+mn-ea"/>
              </a:rPr>
              <a:t>Observable</a:t>
            </a:r>
            <a:r>
              <a:rPr lang="zh-CN" altLang="en-US" sz="2000" dirty="0" smtClean="0">
                <a:latin typeface="+mn-ea"/>
              </a:rPr>
              <a:t>。</a:t>
            </a:r>
            <a:endParaRPr lang="en-US" altLang="zh-CN" sz="2000" dirty="0" smtClean="0">
              <a:latin typeface="+mn-ea"/>
            </a:endParaRPr>
          </a:p>
          <a:p>
            <a:pPr>
              <a:lnSpc>
                <a:spcPct val="120000"/>
              </a:lnSpc>
            </a:pPr>
            <a:r>
              <a:rPr lang="zh-CN" altLang="en-US" sz="2000" dirty="0" smtClean="0">
                <a:latin typeface="+mn-ea"/>
              </a:rPr>
              <a:t>注意</a:t>
            </a:r>
            <a:r>
              <a:rPr lang="zh-CN" altLang="en-US" sz="2000" dirty="0">
                <a:latin typeface="+mn-ea"/>
              </a:rPr>
              <a:t>：</a:t>
            </a:r>
            <a:r>
              <a:rPr lang="zh-CN" altLang="en-US" sz="2000" dirty="0" smtClean="0">
                <a:latin typeface="+mn-ea"/>
              </a:rPr>
              <a:t>如果传递 </a:t>
            </a:r>
            <a:r>
              <a:rPr lang="en-US" altLang="zh-CN" sz="2000" dirty="0">
                <a:latin typeface="+mn-ea"/>
              </a:rPr>
              <a:t>null </a:t>
            </a:r>
            <a:r>
              <a:rPr lang="zh-CN" altLang="en-US" sz="2000" dirty="0">
                <a:latin typeface="+mn-ea"/>
              </a:rPr>
              <a:t>给 </a:t>
            </a:r>
            <a:r>
              <a:rPr lang="en-US" altLang="zh-CN" sz="2000" dirty="0">
                <a:latin typeface="+mn-ea"/>
              </a:rPr>
              <a:t>just</a:t>
            </a:r>
            <a:r>
              <a:rPr lang="zh-CN" altLang="en-US" sz="2000" dirty="0">
                <a:latin typeface="+mn-ea"/>
              </a:rPr>
              <a:t>，它会返回一个发射 </a:t>
            </a:r>
            <a:r>
              <a:rPr lang="en-US" altLang="zh-CN" sz="2000" dirty="0">
                <a:latin typeface="+mn-ea"/>
              </a:rPr>
              <a:t>null </a:t>
            </a:r>
            <a:r>
              <a:rPr lang="zh-CN" altLang="en-US" sz="2000" dirty="0">
                <a:latin typeface="+mn-ea"/>
              </a:rPr>
              <a:t>值的 </a:t>
            </a:r>
            <a:r>
              <a:rPr lang="en-US" altLang="zh-CN" sz="2000" dirty="0">
                <a:latin typeface="+mn-ea"/>
              </a:rPr>
              <a:t>Observable</a:t>
            </a:r>
            <a:r>
              <a:rPr lang="zh-CN" altLang="en-US" sz="2000" dirty="0" smtClean="0">
                <a:latin typeface="+mn-ea"/>
              </a:rPr>
              <a:t>。不要误认为它会返回一个</a:t>
            </a:r>
            <a:r>
              <a:rPr lang="zh-CN" altLang="en-US" sz="2000" dirty="0">
                <a:latin typeface="+mn-ea"/>
              </a:rPr>
              <a:t>空 </a:t>
            </a:r>
            <a:r>
              <a:rPr lang="en-US" altLang="zh-CN" sz="2000" dirty="0">
                <a:latin typeface="+mn-ea"/>
              </a:rPr>
              <a:t>Observable</a:t>
            </a:r>
            <a:r>
              <a:rPr lang="zh-CN" altLang="en-US" sz="2000" dirty="0">
                <a:latin typeface="+mn-ea"/>
              </a:rPr>
              <a:t>（完全不发射任何数据的 </a:t>
            </a:r>
            <a:r>
              <a:rPr lang="en-US" altLang="zh-CN" sz="2000" dirty="0">
                <a:latin typeface="+mn-ea"/>
              </a:rPr>
              <a:t>Observable</a:t>
            </a:r>
            <a:r>
              <a:rPr lang="zh-CN" altLang="en-US" sz="2000" dirty="0">
                <a:latin typeface="+mn-ea"/>
              </a:rPr>
              <a:t>），如果需要空 </a:t>
            </a:r>
            <a:r>
              <a:rPr lang="en-US" altLang="zh-CN" sz="2000" dirty="0">
                <a:latin typeface="+mn-ea"/>
              </a:rPr>
              <a:t>Observable </a:t>
            </a:r>
            <a:r>
              <a:rPr lang="zh-CN" altLang="en-US" sz="2000" dirty="0">
                <a:latin typeface="+mn-ea"/>
              </a:rPr>
              <a:t>应该使用 </a:t>
            </a:r>
            <a:r>
              <a:rPr lang="en-US" altLang="zh-CN" sz="2000" dirty="0">
                <a:latin typeface="+mn-ea"/>
              </a:rPr>
              <a:t>empty </a:t>
            </a:r>
            <a:r>
              <a:rPr lang="zh-CN" altLang="en-US" sz="2000" dirty="0">
                <a:latin typeface="+mn-ea"/>
              </a:rPr>
              <a:t>操作符。</a:t>
            </a:r>
            <a:endParaRPr lang="zh-CN" altLang="en-US" sz="2000" dirty="0" smtClean="0">
              <a:latin typeface="+mn-ea"/>
            </a:endParaRPr>
          </a:p>
        </p:txBody>
      </p:sp>
      <p:pic>
        <p:nvPicPr>
          <p:cNvPr id="4" name="图片 3"/>
          <p:cNvPicPr>
            <a:picLocks noChangeAspect="1"/>
          </p:cNvPicPr>
          <p:nvPr/>
        </p:nvPicPr>
        <p:blipFill>
          <a:blip r:embed="rId2"/>
          <a:stretch>
            <a:fillRect/>
          </a:stretch>
        </p:blipFill>
        <p:spPr>
          <a:xfrm>
            <a:off x="2253277" y="2780960"/>
            <a:ext cx="7685691" cy="3782801"/>
          </a:xfrm>
          <a:prstGeom prst="rect">
            <a:avLst/>
          </a:prstGeom>
        </p:spPr>
      </p:pic>
    </p:spTree>
    <p:extLst>
      <p:ext uri="{BB962C8B-B14F-4D97-AF65-F5344CB8AC3E}">
        <p14:creationId xmlns:p14="http://schemas.microsoft.com/office/powerpoint/2010/main" val="15294762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97526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last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a:latin typeface="+mn-ea"/>
              </a:rPr>
              <a:t>last </a:t>
            </a:r>
            <a:r>
              <a:rPr lang="zh-CN" altLang="en-US" sz="2000" dirty="0">
                <a:latin typeface="+mn-ea"/>
              </a:rPr>
              <a:t>操作符是用来获</a:t>
            </a:r>
            <a:r>
              <a:rPr lang="zh-CN" altLang="en-US" sz="2000" dirty="0" smtClean="0">
                <a:latin typeface="+mn-ea"/>
              </a:rPr>
              <a:t>取源</a:t>
            </a:r>
            <a:r>
              <a:rPr lang="en-US" altLang="zh-CN" sz="2000" dirty="0">
                <a:latin typeface="+mn-ea"/>
              </a:rPr>
              <a:t> </a:t>
            </a:r>
            <a:r>
              <a:rPr lang="en-US" altLang="zh-CN" sz="2000" dirty="0" smtClean="0">
                <a:latin typeface="+mn-ea"/>
              </a:rPr>
              <a:t>Observable</a:t>
            </a:r>
            <a:r>
              <a:rPr lang="zh-CN" altLang="en-US" sz="2000" dirty="0" smtClean="0">
                <a:latin typeface="+mn-ea"/>
              </a:rPr>
              <a:t> 发射的最后一个数据</a:t>
            </a:r>
            <a:r>
              <a:rPr lang="zh-CN" altLang="en-US" sz="2000" dirty="0">
                <a:latin typeface="+mn-ea"/>
              </a:rPr>
              <a:t>或者满足指定</a:t>
            </a:r>
            <a:r>
              <a:rPr lang="zh-CN" altLang="en-US" sz="2000" dirty="0" smtClean="0">
                <a:latin typeface="+mn-ea"/>
              </a:rPr>
              <a:t>条件的最后一个数据</a:t>
            </a:r>
            <a:r>
              <a:rPr lang="zh-CN" altLang="zh-CN" sz="2000" dirty="0" smtClean="0">
                <a:latin typeface="+mn-ea"/>
              </a:rPr>
              <a:t>：</a:t>
            </a:r>
            <a:endParaRPr lang="en-US" altLang="zh-CN" sz="2000" dirty="0" smtClean="0">
              <a:latin typeface="+mn-ea"/>
            </a:endParaRPr>
          </a:p>
          <a:p>
            <a:pPr marL="342900" indent="-342900">
              <a:lnSpc>
                <a:spcPct val="120000"/>
              </a:lnSpc>
              <a:buFont typeface="Wingdings" charset="0"/>
              <a:buChar char=""/>
            </a:pPr>
            <a:r>
              <a:rPr lang="en-US" altLang="zh-CN" sz="2000" dirty="0" smtClean="0">
                <a:latin typeface="+mn-ea"/>
              </a:rPr>
              <a:t>last</a:t>
            </a:r>
            <a:r>
              <a:rPr lang="en-US" altLang="zh-CN" sz="2000" dirty="0">
                <a:latin typeface="+mn-ea"/>
              </a:rPr>
              <a:t>(</a:t>
            </a:r>
            <a:r>
              <a:rPr lang="en-US" altLang="zh-CN" sz="2000" dirty="0" smtClean="0">
                <a:latin typeface="+mn-ea"/>
              </a:rPr>
              <a:t>)</a:t>
            </a:r>
          </a:p>
          <a:p>
            <a:pPr marL="342900" indent="-342900">
              <a:lnSpc>
                <a:spcPct val="120000"/>
              </a:lnSpc>
              <a:buFont typeface="Wingdings" charset="0"/>
              <a:buChar char=""/>
            </a:pPr>
            <a:r>
              <a:rPr lang="en-US" altLang="zh-CN" sz="2000" dirty="0" smtClean="0">
                <a:latin typeface="+mn-ea"/>
              </a:rPr>
              <a:t>last(Fun1)</a:t>
            </a:r>
          </a:p>
        </p:txBody>
      </p:sp>
      <p:pic>
        <p:nvPicPr>
          <p:cNvPr id="2" name="图片 1"/>
          <p:cNvPicPr>
            <a:picLocks noChangeAspect="1"/>
          </p:cNvPicPr>
          <p:nvPr/>
        </p:nvPicPr>
        <p:blipFill>
          <a:blip r:embed="rId2"/>
          <a:stretch>
            <a:fillRect/>
          </a:stretch>
        </p:blipFill>
        <p:spPr>
          <a:xfrm>
            <a:off x="174777" y="2850876"/>
            <a:ext cx="5686069" cy="2709767"/>
          </a:xfrm>
          <a:prstGeom prst="rect">
            <a:avLst/>
          </a:prstGeom>
        </p:spPr>
      </p:pic>
      <p:pic>
        <p:nvPicPr>
          <p:cNvPr id="5" name="图片 4"/>
          <p:cNvPicPr>
            <a:picLocks noChangeAspect="1"/>
          </p:cNvPicPr>
          <p:nvPr/>
        </p:nvPicPr>
        <p:blipFill>
          <a:blip r:embed="rId3"/>
          <a:stretch>
            <a:fillRect/>
          </a:stretch>
        </p:blipFill>
        <p:spPr>
          <a:xfrm>
            <a:off x="6000673" y="2804276"/>
            <a:ext cx="5907451" cy="2815270"/>
          </a:xfrm>
          <a:prstGeom prst="rect">
            <a:avLst/>
          </a:prstGeom>
        </p:spPr>
      </p:pic>
    </p:spTree>
    <p:extLst>
      <p:ext uri="{BB962C8B-B14F-4D97-AF65-F5344CB8AC3E}">
        <p14:creationId xmlns:p14="http://schemas.microsoft.com/office/powerpoint/2010/main" val="23938184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37601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lastOrDefault</a:t>
            </a:r>
            <a:endParaRPr kumimoji="1" lang="zh-CN" altLang="en-US" sz="4000" dirty="0">
              <a:solidFill>
                <a:schemeClr val="bg1">
                  <a:lumMod val="95000"/>
                </a:schemeClr>
              </a:solidFill>
              <a:latin typeface="+mj-ea"/>
              <a:ea typeface="+mj-ea"/>
            </a:endParaRP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latin typeface="+mn-ea"/>
              </a:rPr>
              <a:t>lastOrDefault </a:t>
            </a:r>
            <a:r>
              <a:rPr lang="zh-CN" altLang="en-US" sz="2000" dirty="0">
                <a:latin typeface="+mn-ea"/>
              </a:rPr>
              <a:t>操作符与 </a:t>
            </a:r>
            <a:r>
              <a:rPr lang="en-US" altLang="zh-CN" sz="2000" dirty="0">
                <a:latin typeface="+mn-ea"/>
              </a:rPr>
              <a:t>last </a:t>
            </a:r>
            <a:r>
              <a:rPr lang="zh-CN" altLang="en-US" sz="2000" dirty="0">
                <a:latin typeface="+mn-ea"/>
              </a:rPr>
              <a:t>类似，</a:t>
            </a:r>
            <a:r>
              <a:rPr lang="zh-CN" altLang="en-US" sz="2000" dirty="0" smtClean="0">
                <a:latin typeface="+mn-ea"/>
              </a:rPr>
              <a:t>不同之处在于 </a:t>
            </a:r>
            <a:r>
              <a:rPr lang="en-US" altLang="zh-CN" sz="2000" dirty="0" smtClean="0">
                <a:latin typeface="+mn-ea"/>
              </a:rPr>
              <a:t>lastOrDefault</a:t>
            </a:r>
            <a:r>
              <a:rPr lang="zh-CN" altLang="en-US" sz="2000" dirty="0" smtClean="0">
                <a:latin typeface="+mn-ea"/>
              </a:rPr>
              <a:t> 会在原始 </a:t>
            </a:r>
            <a:r>
              <a:rPr lang="en-US" altLang="zh-CN" sz="2000" dirty="0">
                <a:latin typeface="+mn-ea"/>
              </a:rPr>
              <a:t>Observable </a:t>
            </a:r>
            <a:r>
              <a:rPr lang="zh-CN" altLang="en-US" sz="2000" dirty="0" smtClean="0">
                <a:latin typeface="+mn-ea"/>
              </a:rPr>
              <a:t>没有发射任何值的情况下，发射</a:t>
            </a:r>
            <a:r>
              <a:rPr lang="zh-CN" altLang="en-US" sz="2000" dirty="0">
                <a:latin typeface="+mn-ea"/>
              </a:rPr>
              <a:t>指定的默认值。</a:t>
            </a:r>
            <a:endParaRPr lang="en-US" altLang="zh-CN" sz="2000" dirty="0" smtClean="0">
              <a:latin typeface="+mn-ea"/>
            </a:endParaRPr>
          </a:p>
        </p:txBody>
      </p:sp>
      <p:pic>
        <p:nvPicPr>
          <p:cNvPr id="4" name="图片 3"/>
          <p:cNvPicPr>
            <a:picLocks noChangeAspect="1"/>
          </p:cNvPicPr>
          <p:nvPr/>
        </p:nvPicPr>
        <p:blipFill>
          <a:blip r:embed="rId2"/>
          <a:stretch>
            <a:fillRect/>
          </a:stretch>
        </p:blipFill>
        <p:spPr>
          <a:xfrm>
            <a:off x="1817886" y="2156453"/>
            <a:ext cx="8564242" cy="4081397"/>
          </a:xfrm>
          <a:prstGeom prst="rect">
            <a:avLst/>
          </a:prstGeom>
        </p:spPr>
      </p:pic>
    </p:spTree>
    <p:extLst>
      <p:ext uri="{BB962C8B-B14F-4D97-AF65-F5344CB8AC3E}">
        <p14:creationId xmlns:p14="http://schemas.microsoft.com/office/powerpoint/2010/main" val="4530686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67297"/>
            <a:ext cx="4450054" cy="748974"/>
          </a:xfrm>
          <a:prstGeom prst="rect">
            <a:avLst/>
          </a:prstGeom>
          <a:noFill/>
        </p:spPr>
        <p:txBody>
          <a:bodyPr wrap="none" rtlCol="0">
            <a:spAutoFit/>
          </a:bodyPr>
          <a:lstStyle/>
          <a:p>
            <a:r>
              <a:rPr kumimoji="1" lang="en-US" altLang="zh-CN" sz="4267"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rPr>
              <a:t>Why use RxJava</a:t>
            </a:r>
            <a:endParaRPr kumimoji="1" lang="zh-CN" altLang="en-US" sz="4267"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ea"/>
              <a:ea typeface="+mj-ea"/>
            </a:endParaRPr>
          </a:p>
        </p:txBody>
      </p:sp>
      <p:cxnSp>
        <p:nvCxnSpPr>
          <p:cNvPr id="3" name="直线连接符 2"/>
          <p:cNvCxnSpPr/>
          <p:nvPr/>
        </p:nvCxnSpPr>
        <p:spPr>
          <a:xfrm>
            <a:off x="672492"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897383"/>
            <a:ext cx="10803230" cy="1409617"/>
          </a:xfrm>
          <a:prstGeom prst="rect">
            <a:avLst/>
          </a:prstGeom>
          <a:noFill/>
        </p:spPr>
        <p:txBody>
          <a:bodyPr wrap="square" rtlCol="0">
            <a:spAutoFit/>
          </a:bodyPr>
          <a:lstStyle/>
          <a:p>
            <a:pPr>
              <a:lnSpc>
                <a:spcPct val="120000"/>
              </a:lnSpc>
            </a:pPr>
            <a:r>
              <a:rPr lang="zh-CN" altLang="en-US" dirty="0" smtClean="0">
                <a:solidFill>
                  <a:srgbClr val="FFFFFF"/>
                </a:solidFill>
                <a:latin typeface="+mn-ea"/>
              </a:rPr>
              <a:t>结构简洁、清晰，即使程序逻辑变得越来越复杂，</a:t>
            </a:r>
            <a:r>
              <a:rPr lang="en-US" altLang="zh-CN" dirty="0" smtClean="0">
                <a:solidFill>
                  <a:srgbClr val="FFFFFF"/>
                </a:solidFill>
                <a:latin typeface="+mn-ea"/>
              </a:rPr>
              <a:t>RxJava</a:t>
            </a:r>
            <a:r>
              <a:rPr lang="zh-CN" altLang="en-US" dirty="0" smtClean="0">
                <a:solidFill>
                  <a:srgbClr val="FFFFFF"/>
                </a:solidFill>
                <a:latin typeface="+mn-ea"/>
              </a:rPr>
              <a:t>依然能够保持代码的简洁。如果配合 </a:t>
            </a:r>
            <a:r>
              <a:rPr lang="en-US" altLang="zh-CN" dirty="0" smtClean="0">
                <a:solidFill>
                  <a:srgbClr val="FFFFFF"/>
                </a:solidFill>
                <a:latin typeface="+mn-ea"/>
              </a:rPr>
              <a:t>gradle</a:t>
            </a:r>
            <a:r>
              <a:rPr lang="zh-CN" altLang="en-US" dirty="0" smtClean="0">
                <a:solidFill>
                  <a:srgbClr val="FFFFFF"/>
                </a:solidFill>
                <a:latin typeface="+mn-ea"/>
              </a:rPr>
              <a:t> 的 </a:t>
            </a:r>
            <a:r>
              <a:rPr lang="en-US" altLang="zh-CN" dirty="0" smtClean="0">
                <a:solidFill>
                  <a:srgbClr val="FFFFFF"/>
                </a:solidFill>
                <a:latin typeface="+mn-ea"/>
              </a:rPr>
              <a:t>Retrolambda</a:t>
            </a:r>
            <a:r>
              <a:rPr lang="zh-CN" altLang="en-US" dirty="0" smtClean="0">
                <a:solidFill>
                  <a:srgbClr val="FFFFFF"/>
                </a:solidFill>
                <a:latin typeface="+mn-ea"/>
              </a:rPr>
              <a:t> 插</a:t>
            </a:r>
            <a:r>
              <a:rPr lang="zh-CN" altLang="en-US" dirty="0">
                <a:solidFill>
                  <a:srgbClr val="FFFFFF"/>
                </a:solidFill>
                <a:latin typeface="+mn-ea"/>
              </a:rPr>
              <a:t>件，</a:t>
            </a:r>
            <a:r>
              <a:rPr lang="zh-CN" altLang="en-US" dirty="0" smtClean="0">
                <a:solidFill>
                  <a:srgbClr val="FFFFFF"/>
                </a:solidFill>
                <a:latin typeface="+mn-ea"/>
              </a:rPr>
              <a:t>代码将会变得更加精简。</a:t>
            </a:r>
            <a:endParaRPr lang="en-US" altLang="zh-CN" dirty="0" smtClean="0">
              <a:solidFill>
                <a:srgbClr val="FFFFFF"/>
              </a:solidFill>
              <a:latin typeface="+mn-ea"/>
            </a:endParaRPr>
          </a:p>
          <a:p>
            <a:pPr>
              <a:lnSpc>
                <a:spcPct val="120000"/>
              </a:lnSpc>
            </a:pPr>
            <a:endParaRPr lang="en-US" altLang="zh-CN" dirty="0" smtClean="0">
              <a:solidFill>
                <a:srgbClr val="FFFFFF"/>
              </a:solidFill>
              <a:latin typeface="+mn-ea"/>
            </a:endParaRPr>
          </a:p>
        </p:txBody>
      </p:sp>
      <p:cxnSp>
        <p:nvCxnSpPr>
          <p:cNvPr id="5" name="直线连接符 4"/>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411061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377864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lift</a:t>
            </a:r>
          </a:p>
        </p:txBody>
      </p:sp>
      <p:sp>
        <p:nvSpPr>
          <p:cNvPr id="9" name="文本框 8"/>
          <p:cNvSpPr txBox="1"/>
          <p:nvPr/>
        </p:nvSpPr>
        <p:spPr>
          <a:xfrm>
            <a:off x="662514" y="1171813"/>
            <a:ext cx="10803230" cy="1559401"/>
          </a:xfrm>
          <a:prstGeom prst="rect">
            <a:avLst/>
          </a:prstGeom>
          <a:noFill/>
        </p:spPr>
        <p:txBody>
          <a:bodyPr wrap="square" rtlCol="0">
            <a:spAutoFit/>
          </a:bodyPr>
          <a:lstStyle/>
          <a:p>
            <a:pPr>
              <a:lnSpc>
                <a:spcPct val="120000"/>
              </a:lnSpc>
            </a:pPr>
            <a:r>
              <a:rPr lang="en-US" altLang="zh-CN" sz="2000" dirty="0">
                <a:latin typeface="+mn-ea"/>
              </a:rPr>
              <a:t>lift </a:t>
            </a:r>
            <a:r>
              <a:rPr lang="zh-CN" altLang="en-US" sz="2000" dirty="0">
                <a:latin typeface="+mn-ea"/>
              </a:rPr>
              <a:t>方法是 可以让用户执行自定义的 </a:t>
            </a:r>
            <a:r>
              <a:rPr lang="en-US" altLang="zh-CN" sz="2000" dirty="0">
                <a:latin typeface="+mn-ea"/>
              </a:rPr>
              <a:t>Operator</a:t>
            </a:r>
            <a:r>
              <a:rPr lang="zh-CN" altLang="en-US" sz="2000" dirty="0">
                <a:latin typeface="+mn-ea"/>
              </a:rPr>
              <a:t>。在 </a:t>
            </a:r>
            <a:r>
              <a:rPr lang="en-US" altLang="zh-CN" sz="2000" dirty="0">
                <a:latin typeface="+mn-ea"/>
              </a:rPr>
              <a:t>RxJava </a:t>
            </a:r>
            <a:r>
              <a:rPr lang="zh-CN" altLang="en-US" sz="2000" dirty="0" smtClean="0">
                <a:latin typeface="+mn-ea"/>
              </a:rPr>
              <a:t>里，</a:t>
            </a:r>
            <a:r>
              <a:rPr lang="en-US" altLang="zh-CN" sz="2000" dirty="0">
                <a:latin typeface="+mn-ea"/>
              </a:rPr>
              <a:t>Observable </a:t>
            </a:r>
            <a:r>
              <a:rPr lang="zh-CN" altLang="en-US" sz="2000" dirty="0">
                <a:latin typeface="+mn-ea"/>
              </a:rPr>
              <a:t>中的许多操作符 最终就是调用了 </a:t>
            </a:r>
            <a:r>
              <a:rPr lang="en-US" altLang="zh-CN" sz="2000" dirty="0" smtClean="0">
                <a:latin typeface="+mn-ea"/>
              </a:rPr>
              <a:t>lift</a:t>
            </a:r>
            <a:r>
              <a:rPr lang="zh-CN" altLang="en-US" sz="2000" dirty="0" smtClean="0">
                <a:latin typeface="+mn-ea"/>
              </a:rPr>
              <a:t>，例如：</a:t>
            </a:r>
            <a:r>
              <a:rPr lang="en-US" altLang="zh-CN" sz="2000" dirty="0" smtClean="0">
                <a:latin typeface="+mn-ea"/>
              </a:rPr>
              <a:t>buffer</a:t>
            </a:r>
            <a:r>
              <a:rPr lang="zh-CN" altLang="en-US" sz="2000" dirty="0" smtClean="0">
                <a:latin typeface="+mn-ea"/>
              </a:rPr>
              <a:t>、</a:t>
            </a:r>
            <a:r>
              <a:rPr lang="en-US" altLang="zh-CN" sz="2000" dirty="0" smtClean="0">
                <a:latin typeface="+mn-ea"/>
              </a:rPr>
              <a:t>cast</a:t>
            </a:r>
            <a:r>
              <a:rPr lang="zh-CN" altLang="en-US" sz="2000" dirty="0" smtClean="0">
                <a:latin typeface="+mn-ea"/>
              </a:rPr>
              <a:t>、</a:t>
            </a:r>
            <a:r>
              <a:rPr lang="en-US" altLang="zh-CN" sz="2000" dirty="0" smtClean="0">
                <a:latin typeface="+mn-ea"/>
              </a:rPr>
              <a:t>debounce</a:t>
            </a:r>
            <a:r>
              <a:rPr lang="zh-CN" altLang="en-US" sz="2000" dirty="0" smtClean="0">
                <a:latin typeface="+mn-ea"/>
              </a:rPr>
              <a:t> 等等。</a:t>
            </a:r>
            <a:endParaRPr lang="en-US" altLang="zh-CN" sz="2000" dirty="0" smtClean="0">
              <a:latin typeface="+mn-ea"/>
            </a:endParaRPr>
          </a:p>
          <a:p>
            <a:pPr>
              <a:lnSpc>
                <a:spcPct val="120000"/>
              </a:lnSpc>
            </a:pPr>
            <a:r>
              <a:rPr lang="zh-CN" altLang="en-US" sz="2000" dirty="0" smtClean="0">
                <a:latin typeface="+mn-ea"/>
              </a:rPr>
              <a:t>官方对于 </a:t>
            </a:r>
            <a:r>
              <a:rPr lang="en-US" altLang="zh-CN" sz="2000" dirty="0" smtClean="0">
                <a:latin typeface="+mn-ea"/>
              </a:rPr>
              <a:t>lift </a:t>
            </a:r>
            <a:r>
              <a:rPr lang="zh-CN" altLang="en-US" sz="2000" dirty="0" smtClean="0">
                <a:latin typeface="+mn-ea"/>
              </a:rPr>
              <a:t>操作符的使用也有一个提醒，就是必须熟悉 </a:t>
            </a:r>
            <a:r>
              <a:rPr lang="en-US" altLang="zh-CN" sz="2000" dirty="0">
                <a:latin typeface="+mn-ea"/>
              </a:rPr>
              <a:t>Operator </a:t>
            </a:r>
            <a:r>
              <a:rPr lang="zh-CN" altLang="en-US" sz="2000" dirty="0">
                <a:latin typeface="+mn-ea"/>
              </a:rPr>
              <a:t>的构建，否则可能会导致一些错误。</a:t>
            </a:r>
            <a:endParaRPr lang="en-US" altLang="zh-CN" sz="2000" dirty="0" smtClean="0">
              <a:latin typeface="+mn-ea"/>
            </a:endParaRPr>
          </a:p>
        </p:txBody>
      </p:sp>
    </p:spTree>
    <p:extLst>
      <p:ext uri="{BB962C8B-B14F-4D97-AF65-F5344CB8AC3E}">
        <p14:creationId xmlns:p14="http://schemas.microsoft.com/office/powerpoint/2010/main" val="24217595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207953"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limit</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smtClean="0">
                <a:latin typeface="+mn-ea"/>
              </a:rPr>
              <a:t>limit</a:t>
            </a:r>
            <a:r>
              <a:rPr lang="zh-CN" altLang="en-US" sz="2000" dirty="0" smtClean="0">
                <a:latin typeface="+mn-ea"/>
              </a:rPr>
              <a:t> 操作符 在</a:t>
            </a:r>
            <a:r>
              <a:rPr lang="zh-CN" altLang="zh-CN" sz="2000" dirty="0">
                <a:latin typeface="+mn-ea"/>
              </a:rPr>
              <a:t> </a:t>
            </a:r>
            <a:r>
              <a:rPr lang="en-US" altLang="zh-CN" sz="2000" dirty="0" smtClean="0">
                <a:latin typeface="+mn-ea"/>
              </a:rPr>
              <a:t>RxJava</a:t>
            </a:r>
            <a:r>
              <a:rPr lang="zh-CN" altLang="en-US" sz="2000" dirty="0" smtClean="0">
                <a:latin typeface="+mn-ea"/>
              </a:rPr>
              <a:t> 中和</a:t>
            </a:r>
            <a:r>
              <a:rPr lang="zh-CN" altLang="zh-CN" sz="2000" dirty="0" smtClean="0">
                <a:latin typeface="+mn-ea"/>
              </a:rPr>
              <a:t> </a:t>
            </a:r>
            <a:r>
              <a:rPr lang="en-US" altLang="zh-CN" sz="2000" dirty="0" smtClean="0">
                <a:latin typeface="+mn-ea"/>
              </a:rPr>
              <a:t>take</a:t>
            </a:r>
            <a:r>
              <a:rPr lang="zh-CN" altLang="en-US" sz="2000" dirty="0" smtClean="0">
                <a:latin typeface="+mn-ea"/>
              </a:rPr>
              <a:t> 操作符的功能相同，</a:t>
            </a:r>
            <a:r>
              <a:rPr lang="en-US" altLang="zh-CN" sz="2000" dirty="0" smtClean="0">
                <a:latin typeface="+mn-ea"/>
              </a:rPr>
              <a:t>limit</a:t>
            </a:r>
            <a:r>
              <a:rPr lang="zh-CN" altLang="en-US" sz="2000" dirty="0" smtClean="0">
                <a:latin typeface="+mn-ea"/>
              </a:rPr>
              <a:t> 调用的就是 </a:t>
            </a:r>
            <a:r>
              <a:rPr lang="en-US" altLang="zh-CN" sz="2000" dirty="0" smtClean="0">
                <a:latin typeface="+mn-ea"/>
              </a:rPr>
              <a:t>take</a:t>
            </a:r>
            <a:r>
              <a:rPr lang="zh-CN" altLang="en-US" sz="2000" dirty="0" smtClean="0">
                <a:latin typeface="+mn-ea"/>
              </a:rPr>
              <a:t>。增加 </a:t>
            </a:r>
            <a:r>
              <a:rPr lang="en-US" altLang="zh-CN" sz="2000" dirty="0" smtClean="0">
                <a:latin typeface="+mn-ea"/>
              </a:rPr>
              <a:t>limit</a:t>
            </a:r>
            <a:r>
              <a:rPr lang="zh-CN" altLang="en-US" sz="2000" dirty="0" smtClean="0">
                <a:latin typeface="+mn-ea"/>
              </a:rPr>
              <a:t> 操作应该是为了方便于习惯使用 </a:t>
            </a:r>
            <a:r>
              <a:rPr lang="en-US" altLang="zh-CN" sz="2000" dirty="0" smtClean="0">
                <a:latin typeface="+mn-ea"/>
              </a:rPr>
              <a:t>limit</a:t>
            </a:r>
            <a:r>
              <a:rPr lang="zh-CN" altLang="en-US" sz="2000" dirty="0" smtClean="0">
                <a:latin typeface="+mn-ea"/>
              </a:rPr>
              <a:t> 的开发者。</a:t>
            </a:r>
            <a:endParaRPr lang="en-US" altLang="zh-CN" sz="2000" dirty="0" smtClean="0">
              <a:latin typeface="+mn-ea"/>
            </a:endParaRPr>
          </a:p>
        </p:txBody>
      </p:sp>
      <p:pic>
        <p:nvPicPr>
          <p:cNvPr id="2" name="图片 1"/>
          <p:cNvPicPr>
            <a:picLocks noChangeAspect="1"/>
          </p:cNvPicPr>
          <p:nvPr/>
        </p:nvPicPr>
        <p:blipFill>
          <a:blip r:embed="rId2"/>
          <a:stretch>
            <a:fillRect/>
          </a:stretch>
        </p:blipFill>
        <p:spPr>
          <a:xfrm>
            <a:off x="1864285" y="2326587"/>
            <a:ext cx="8401939" cy="4004049"/>
          </a:xfrm>
          <a:prstGeom prst="rect">
            <a:avLst/>
          </a:prstGeom>
        </p:spPr>
      </p:pic>
    </p:spTree>
    <p:extLst>
      <p:ext uri="{BB962C8B-B14F-4D97-AF65-F5344CB8AC3E}">
        <p14:creationId xmlns:p14="http://schemas.microsoft.com/office/powerpoint/2010/main" val="33000956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349969"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map</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latin typeface="+mn-ea"/>
              </a:rPr>
              <a:t>map </a:t>
            </a:r>
            <a:r>
              <a:rPr lang="zh-CN" altLang="en-US" sz="2000" dirty="0">
                <a:latin typeface="+mn-ea"/>
              </a:rPr>
              <a:t>操作符对原始 </a:t>
            </a:r>
            <a:r>
              <a:rPr lang="en-US" altLang="zh-CN" sz="2000" dirty="0">
                <a:latin typeface="+mn-ea"/>
              </a:rPr>
              <a:t>Observable </a:t>
            </a:r>
            <a:r>
              <a:rPr lang="zh-CN" altLang="en-US" sz="2000" dirty="0">
                <a:latin typeface="+mn-ea"/>
              </a:rPr>
              <a:t>发射的每一项数据根据指定的逻辑进行处理，然后返回一个发射这些结果的 </a:t>
            </a:r>
            <a:r>
              <a:rPr lang="en-US" altLang="zh-CN" sz="2000" dirty="0">
                <a:latin typeface="+mn-ea"/>
              </a:rPr>
              <a:t>Observable</a:t>
            </a:r>
            <a:r>
              <a:rPr lang="zh-CN" altLang="en-US" sz="2000" dirty="0">
                <a:latin typeface="+mn-ea"/>
              </a:rPr>
              <a:t>。</a:t>
            </a:r>
            <a:endParaRPr lang="en-US" altLang="zh-CN" sz="2000" dirty="0" smtClean="0">
              <a:latin typeface="+mn-ea"/>
            </a:endParaRPr>
          </a:p>
        </p:txBody>
      </p:sp>
      <p:pic>
        <p:nvPicPr>
          <p:cNvPr id="4" name="图片 3"/>
          <p:cNvPicPr>
            <a:picLocks noChangeAspect="1"/>
          </p:cNvPicPr>
          <p:nvPr/>
        </p:nvPicPr>
        <p:blipFill>
          <a:blip r:embed="rId2"/>
          <a:stretch>
            <a:fillRect/>
          </a:stretch>
        </p:blipFill>
        <p:spPr>
          <a:xfrm>
            <a:off x="1782722" y="2279984"/>
            <a:ext cx="8564245" cy="4081398"/>
          </a:xfrm>
          <a:prstGeom prst="rect">
            <a:avLst/>
          </a:prstGeom>
        </p:spPr>
      </p:pic>
    </p:spTree>
    <p:extLst>
      <p:ext uri="{BB962C8B-B14F-4D97-AF65-F5344CB8AC3E}">
        <p14:creationId xmlns:p14="http://schemas.microsoft.com/office/powerpoint/2010/main" val="3168433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00937"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materialize</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smtClean="0">
                <a:latin typeface="+mn-ea"/>
              </a:rPr>
              <a:t>materialize </a:t>
            </a:r>
            <a:r>
              <a:rPr lang="zh-CN" altLang="en-US" sz="2000" dirty="0">
                <a:latin typeface="+mn-ea"/>
              </a:rPr>
              <a:t>操作符将 </a:t>
            </a:r>
            <a:r>
              <a:rPr lang="en-US" altLang="zh-CN" sz="2000" dirty="0" smtClean="0">
                <a:latin typeface="+mn-ea"/>
              </a:rPr>
              <a:t>onNext/onError/onCompleted </a:t>
            </a:r>
            <a:r>
              <a:rPr lang="zh-CN" altLang="en-US" sz="2000" dirty="0">
                <a:latin typeface="+mn-ea"/>
              </a:rPr>
              <a:t>都转化为一个 </a:t>
            </a:r>
            <a:r>
              <a:rPr lang="en-US" altLang="zh-CN" sz="2000" dirty="0">
                <a:latin typeface="+mn-ea"/>
              </a:rPr>
              <a:t>Notification </a:t>
            </a:r>
            <a:r>
              <a:rPr lang="zh-CN" altLang="en-US" sz="2000" dirty="0">
                <a:latin typeface="+mn-ea"/>
              </a:rPr>
              <a:t>对象并按照原来的顺序发射</a:t>
            </a:r>
            <a:r>
              <a:rPr lang="zh-CN" altLang="en-US" sz="2000" dirty="0" smtClean="0">
                <a:latin typeface="+mn-ea"/>
              </a:rPr>
              <a:t>出来。</a:t>
            </a:r>
            <a:endParaRPr lang="en-US" altLang="zh-CN" sz="2000" dirty="0" smtClean="0">
              <a:latin typeface="+mn-ea"/>
            </a:endParaRPr>
          </a:p>
        </p:txBody>
      </p:sp>
      <p:pic>
        <p:nvPicPr>
          <p:cNvPr id="2" name="图片 1"/>
          <p:cNvPicPr>
            <a:picLocks noChangeAspect="1"/>
          </p:cNvPicPr>
          <p:nvPr/>
        </p:nvPicPr>
        <p:blipFill>
          <a:blip r:embed="rId2"/>
          <a:stretch>
            <a:fillRect/>
          </a:stretch>
        </p:blipFill>
        <p:spPr>
          <a:xfrm>
            <a:off x="1934196" y="2236637"/>
            <a:ext cx="8261112" cy="4066016"/>
          </a:xfrm>
          <a:prstGeom prst="rect">
            <a:avLst/>
          </a:prstGeom>
        </p:spPr>
      </p:pic>
    </p:spTree>
    <p:extLst>
      <p:ext uri="{BB962C8B-B14F-4D97-AF65-F5344CB8AC3E}">
        <p14:creationId xmlns:p14="http://schemas.microsoft.com/office/powerpoint/2010/main" val="7037703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61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a:t>
            </a:r>
          </a:p>
        </p:txBody>
      </p:sp>
      <p:sp>
        <p:nvSpPr>
          <p:cNvPr id="9" name="文本框 8"/>
          <p:cNvSpPr txBox="1"/>
          <p:nvPr/>
        </p:nvSpPr>
        <p:spPr>
          <a:xfrm>
            <a:off x="662514" y="1171813"/>
            <a:ext cx="10803230" cy="4883388"/>
          </a:xfrm>
          <a:prstGeom prst="rect">
            <a:avLst/>
          </a:prstGeom>
          <a:noFill/>
        </p:spPr>
        <p:txBody>
          <a:bodyPr wrap="square" rtlCol="0">
            <a:spAutoFit/>
          </a:bodyPr>
          <a:lstStyle/>
          <a:p>
            <a:pPr>
              <a:lnSpc>
                <a:spcPct val="120000"/>
              </a:lnSpc>
            </a:pPr>
            <a:r>
              <a:rPr lang="en-US" altLang="zh-CN" sz="2000" dirty="0" smtClean="0">
                <a:latin typeface="+mn-ea"/>
              </a:rPr>
              <a:t>merge </a:t>
            </a:r>
            <a:r>
              <a:rPr lang="zh-CN" altLang="en-US" sz="2000" dirty="0">
                <a:latin typeface="+mn-ea"/>
              </a:rPr>
              <a:t>操作符可以将多个 </a:t>
            </a:r>
            <a:r>
              <a:rPr lang="en-US" altLang="zh-CN" sz="2000" dirty="0">
                <a:latin typeface="+mn-ea"/>
              </a:rPr>
              <a:t>Observables </a:t>
            </a:r>
            <a:r>
              <a:rPr lang="zh-CN" altLang="en-US" sz="2000" dirty="0">
                <a:latin typeface="+mn-ea"/>
              </a:rPr>
              <a:t>的输出合并，就好像它们是一个单个的 </a:t>
            </a:r>
            <a:r>
              <a:rPr lang="en-US" altLang="zh-CN" sz="2000" dirty="0">
                <a:latin typeface="+mn-ea"/>
              </a:rPr>
              <a:t>Observable </a:t>
            </a:r>
            <a:r>
              <a:rPr lang="zh-CN" altLang="en-US" sz="2000" dirty="0" smtClean="0">
                <a:latin typeface="+mn-ea"/>
              </a:rPr>
              <a:t>一样：</a:t>
            </a:r>
            <a:endParaRPr lang="en-US" altLang="zh-CN" sz="2000" dirty="0" smtClean="0">
              <a:latin typeface="+mn-ea"/>
            </a:endParaRP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(Iterable</a:t>
            </a:r>
            <a:r>
              <a:rPr lang="en-US" altLang="zh-CN" sz="2000" dirty="0" smtClean="0">
                <a:latin typeface="+mn-ea"/>
              </a:rPr>
              <a:t>)</a:t>
            </a: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(Iterable</a:t>
            </a:r>
            <a:r>
              <a:rPr lang="en-US" altLang="zh-CN" sz="2000" dirty="0" smtClean="0">
                <a:latin typeface="+mn-ea"/>
              </a:rPr>
              <a:t>,</a:t>
            </a:r>
            <a:r>
              <a:rPr lang="zh-CN" altLang="en-US" sz="2000" dirty="0" smtClean="0">
                <a:latin typeface="+mn-ea"/>
              </a:rPr>
              <a:t> </a:t>
            </a:r>
            <a:r>
              <a:rPr lang="en-US" altLang="zh-CN" sz="2000" dirty="0" smtClean="0">
                <a:latin typeface="+mn-ea"/>
              </a:rPr>
              <a:t>int)</a:t>
            </a: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(Observable[]</a:t>
            </a:r>
            <a:r>
              <a:rPr lang="en-US" altLang="zh-CN" sz="2000" dirty="0" smtClean="0">
                <a:latin typeface="+mn-ea"/>
              </a:rPr>
              <a:t>)</a:t>
            </a:r>
            <a:endParaRPr lang="en-US" altLang="zh-CN" sz="2000" dirty="0">
              <a:latin typeface="+mn-ea"/>
            </a:endParaRPr>
          </a:p>
          <a:p>
            <a:pPr marL="342900" indent="-342900">
              <a:lnSpc>
                <a:spcPct val="120000"/>
              </a:lnSpc>
              <a:buFont typeface="Wingdings" charset="0"/>
              <a:buChar char=""/>
            </a:pPr>
            <a:r>
              <a:rPr lang="en-US" altLang="zh-CN" sz="2000" dirty="0">
                <a:latin typeface="+mn-ea"/>
              </a:rPr>
              <a:t>merge(Observable[</a:t>
            </a:r>
            <a:r>
              <a:rPr lang="en-US" altLang="zh-CN" sz="2000" dirty="0" smtClean="0">
                <a:latin typeface="+mn-ea"/>
              </a:rPr>
              <a:t>], int)</a:t>
            </a: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(Observable</a:t>
            </a:r>
            <a:r>
              <a:rPr lang="en-US" altLang="zh-CN" sz="2000" dirty="0" smtClean="0">
                <a:latin typeface="+mn-ea"/>
              </a:rPr>
              <a:t>,</a:t>
            </a:r>
            <a:r>
              <a:rPr lang="zh-CN" altLang="en-US" sz="2000" dirty="0" smtClean="0">
                <a:latin typeface="+mn-ea"/>
              </a:rPr>
              <a:t> </a:t>
            </a:r>
            <a:r>
              <a:rPr lang="en-US" altLang="zh-CN" sz="2000" dirty="0" smtClean="0">
                <a:latin typeface="+mn-ea"/>
              </a:rPr>
              <a:t>Observable)(</a:t>
            </a:r>
            <a:r>
              <a:rPr lang="zh-CN" altLang="en-US" sz="2000" dirty="0">
                <a:latin typeface="+mn-ea"/>
              </a:rPr>
              <a:t>接受二到九个</a:t>
            </a:r>
            <a:r>
              <a:rPr lang="en-US" altLang="zh-CN" sz="2000" dirty="0">
                <a:latin typeface="+mn-ea"/>
              </a:rPr>
              <a:t>Observable</a:t>
            </a:r>
            <a:r>
              <a:rPr lang="en-US" altLang="zh-CN" sz="2000" dirty="0" smtClean="0">
                <a:latin typeface="+mn-ea"/>
              </a:rPr>
              <a:t>)</a:t>
            </a: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(Observable</a:t>
            </a:r>
            <a:r>
              <a:rPr lang="en-US" altLang="zh-CN" sz="2000" dirty="0" smtClean="0">
                <a:latin typeface="+mn-ea"/>
              </a:rPr>
              <a:t>)</a:t>
            </a:r>
            <a:endParaRPr lang="en-US" altLang="zh-CN" sz="2000" dirty="0">
              <a:latin typeface="+mn-ea"/>
            </a:endParaRPr>
          </a:p>
          <a:p>
            <a:pPr marL="342900" indent="-342900">
              <a:lnSpc>
                <a:spcPct val="120000"/>
              </a:lnSpc>
              <a:buFont typeface="Wingdings" charset="0"/>
              <a:buChar char=""/>
            </a:pPr>
            <a:r>
              <a:rPr lang="en-US" altLang="zh-CN" sz="2000" dirty="0" smtClean="0">
                <a:latin typeface="+mn-ea"/>
              </a:rPr>
              <a:t>merge</a:t>
            </a:r>
            <a:r>
              <a:rPr lang="en-US" altLang="zh-CN" sz="2000" dirty="0">
                <a:latin typeface="+mn-ea"/>
              </a:rPr>
              <a:t>(Observable</a:t>
            </a:r>
            <a:r>
              <a:rPr lang="en-US" altLang="zh-CN" sz="2000" dirty="0" smtClean="0">
                <a:latin typeface="+mn-ea"/>
              </a:rPr>
              <a:t>,</a:t>
            </a:r>
            <a:r>
              <a:rPr lang="zh-CN" altLang="en-US" sz="2000" dirty="0" smtClean="0">
                <a:latin typeface="+mn-ea"/>
              </a:rPr>
              <a:t> </a:t>
            </a:r>
            <a:r>
              <a:rPr lang="en-US" altLang="zh-CN" sz="2000" dirty="0" smtClean="0">
                <a:latin typeface="+mn-ea"/>
              </a:rPr>
              <a:t>int)</a:t>
            </a:r>
          </a:p>
          <a:p>
            <a:pPr marL="342900" indent="-342900">
              <a:lnSpc>
                <a:spcPct val="120000"/>
              </a:lnSpc>
              <a:buFont typeface="Wingdings" charset="0"/>
              <a:buChar char=""/>
            </a:pPr>
            <a:endParaRPr lang="en-US" altLang="zh-CN" sz="2000" dirty="0">
              <a:latin typeface="+mn-ea"/>
            </a:endParaRPr>
          </a:p>
          <a:p>
            <a:pPr>
              <a:lnSpc>
                <a:spcPct val="120000"/>
              </a:lnSpc>
            </a:pPr>
            <a:r>
              <a:rPr lang="zh-CN" altLang="en-US" sz="2000" dirty="0">
                <a:latin typeface="+mn-ea"/>
              </a:rPr>
              <a:t>注意：</a:t>
            </a:r>
            <a:r>
              <a:rPr lang="en-US" altLang="zh-CN" sz="2000" dirty="0">
                <a:latin typeface="+mn-ea"/>
              </a:rPr>
              <a:t>merge </a:t>
            </a:r>
            <a:r>
              <a:rPr lang="zh-CN" altLang="en-US" sz="2000" dirty="0">
                <a:latin typeface="+mn-ea"/>
              </a:rPr>
              <a:t>操作可能会让合并的 </a:t>
            </a:r>
            <a:r>
              <a:rPr lang="en-US" altLang="zh-CN" sz="2000" dirty="0">
                <a:latin typeface="+mn-ea"/>
              </a:rPr>
              <a:t>Observables </a:t>
            </a:r>
            <a:r>
              <a:rPr lang="zh-CN" altLang="en-US" sz="2000" dirty="0">
                <a:latin typeface="+mn-ea"/>
              </a:rPr>
              <a:t>发射的数据交错，如果对顺序有要求的话需要使用 </a:t>
            </a:r>
            <a:r>
              <a:rPr lang="en-US" altLang="zh-CN" sz="2000" dirty="0">
                <a:latin typeface="+mn-ea"/>
              </a:rPr>
              <a:t>concat </a:t>
            </a:r>
            <a:r>
              <a:rPr lang="zh-CN" altLang="en-US" sz="2000" dirty="0">
                <a:latin typeface="+mn-ea"/>
              </a:rPr>
              <a:t>操作符。假如任何一个原始 </a:t>
            </a:r>
            <a:r>
              <a:rPr lang="en-US" altLang="zh-CN" sz="2000" dirty="0">
                <a:latin typeface="+mn-ea"/>
              </a:rPr>
              <a:t>Observable </a:t>
            </a:r>
            <a:r>
              <a:rPr lang="zh-CN" altLang="en-US" sz="2000" dirty="0">
                <a:latin typeface="+mn-ea"/>
              </a:rPr>
              <a:t>的 </a:t>
            </a:r>
            <a:r>
              <a:rPr lang="en-US" altLang="zh-CN" sz="2000" dirty="0">
                <a:latin typeface="+mn-ea"/>
              </a:rPr>
              <a:t>onError </a:t>
            </a:r>
            <a:r>
              <a:rPr lang="zh-CN" altLang="en-US" sz="2000" dirty="0">
                <a:latin typeface="+mn-ea"/>
              </a:rPr>
              <a:t>通知会被立即传递给观察者，而且会终止合并后的 </a:t>
            </a:r>
            <a:r>
              <a:rPr lang="en-US" altLang="zh-CN" sz="2000" dirty="0">
                <a:latin typeface="+mn-ea"/>
              </a:rPr>
              <a:t>Observable</a:t>
            </a:r>
            <a:r>
              <a:rPr lang="zh-CN" altLang="en-US" sz="2000" dirty="0" smtClean="0">
                <a:latin typeface="+mn-ea"/>
              </a:rPr>
              <a:t>。</a:t>
            </a:r>
            <a:endParaRPr lang="en-US" altLang="zh-CN" sz="2000" dirty="0">
              <a:latin typeface="+mn-ea"/>
            </a:endParaRPr>
          </a:p>
        </p:txBody>
      </p:sp>
    </p:spTree>
    <p:extLst>
      <p:ext uri="{BB962C8B-B14F-4D97-AF65-F5344CB8AC3E}">
        <p14:creationId xmlns:p14="http://schemas.microsoft.com/office/powerpoint/2010/main" val="35146772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61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latin typeface="+mn-ea"/>
              </a:rPr>
              <a:t>merge</a:t>
            </a:r>
            <a:r>
              <a:rPr lang="en-US" altLang="zh-CN" sz="2000" dirty="0">
                <a:latin typeface="+mn-ea"/>
              </a:rPr>
              <a:t>(Iterable</a:t>
            </a:r>
            <a:r>
              <a:rPr lang="en-US" altLang="zh-CN" sz="2000" dirty="0" smtClean="0">
                <a:latin typeface="+mn-ea"/>
              </a:rPr>
              <a:t>)</a:t>
            </a:r>
            <a:r>
              <a:rPr lang="zh-CN" altLang="en-US" sz="2000" dirty="0" smtClean="0">
                <a:latin typeface="+mn-ea"/>
              </a:rPr>
              <a:t>、</a:t>
            </a:r>
            <a:r>
              <a:rPr lang="en-US" altLang="zh-CN" sz="2000" dirty="0" smtClean="0">
                <a:latin typeface="+mn-ea"/>
              </a:rPr>
              <a:t>merge</a:t>
            </a:r>
            <a:r>
              <a:rPr lang="en-US" altLang="zh-CN" sz="2000" dirty="0">
                <a:latin typeface="+mn-ea"/>
              </a:rPr>
              <a:t>(Iterable</a:t>
            </a:r>
            <a:r>
              <a:rPr lang="en-US" altLang="zh-CN" sz="2000" dirty="0" smtClean="0">
                <a:latin typeface="+mn-ea"/>
              </a:rPr>
              <a:t>,</a:t>
            </a:r>
            <a:r>
              <a:rPr lang="zh-CN" altLang="en-US" sz="2000" dirty="0" smtClean="0">
                <a:latin typeface="+mn-ea"/>
              </a:rPr>
              <a:t> </a:t>
            </a:r>
            <a:r>
              <a:rPr lang="en-US" altLang="zh-CN" sz="2000" dirty="0" smtClean="0">
                <a:latin typeface="+mn-ea"/>
              </a:rPr>
              <a:t>int)</a:t>
            </a:r>
          </a:p>
        </p:txBody>
      </p:sp>
      <p:pic>
        <p:nvPicPr>
          <p:cNvPr id="4" name="图片 3"/>
          <p:cNvPicPr>
            <a:picLocks noChangeAspect="1"/>
          </p:cNvPicPr>
          <p:nvPr/>
        </p:nvPicPr>
        <p:blipFill>
          <a:blip r:embed="rId2"/>
          <a:stretch>
            <a:fillRect/>
          </a:stretch>
        </p:blipFill>
        <p:spPr>
          <a:xfrm>
            <a:off x="2577947" y="2132111"/>
            <a:ext cx="7044490" cy="4182666"/>
          </a:xfrm>
          <a:prstGeom prst="rect">
            <a:avLst/>
          </a:prstGeom>
        </p:spPr>
      </p:pic>
    </p:spTree>
    <p:extLst>
      <p:ext uri="{BB962C8B-B14F-4D97-AF65-F5344CB8AC3E}">
        <p14:creationId xmlns:p14="http://schemas.microsoft.com/office/powerpoint/2010/main" val="32799326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61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latin typeface="+mn-ea"/>
              </a:rPr>
              <a:t>merge</a:t>
            </a:r>
            <a:r>
              <a:rPr lang="en-US" altLang="zh-CN" sz="2000" dirty="0">
                <a:latin typeface="+mn-ea"/>
              </a:rPr>
              <a:t>(Observable[]</a:t>
            </a:r>
            <a:r>
              <a:rPr lang="en-US" altLang="zh-CN" sz="2000" dirty="0" smtClean="0">
                <a:latin typeface="+mn-ea"/>
              </a:rPr>
              <a:t>)</a:t>
            </a:r>
          </a:p>
        </p:txBody>
      </p:sp>
      <p:pic>
        <p:nvPicPr>
          <p:cNvPr id="2" name="图片 1"/>
          <p:cNvPicPr>
            <a:picLocks noChangeAspect="1"/>
          </p:cNvPicPr>
          <p:nvPr/>
        </p:nvPicPr>
        <p:blipFill>
          <a:blip r:embed="rId2"/>
          <a:stretch>
            <a:fillRect/>
          </a:stretch>
        </p:blipFill>
        <p:spPr>
          <a:xfrm>
            <a:off x="2227465" y="1910744"/>
            <a:ext cx="7746459" cy="4478422"/>
          </a:xfrm>
          <a:prstGeom prst="rect">
            <a:avLst/>
          </a:prstGeom>
        </p:spPr>
      </p:pic>
    </p:spTree>
    <p:extLst>
      <p:ext uri="{BB962C8B-B14F-4D97-AF65-F5344CB8AC3E}">
        <p14:creationId xmlns:p14="http://schemas.microsoft.com/office/powerpoint/2010/main" val="36500802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61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latin typeface="+mn-ea"/>
              </a:rPr>
              <a:t>merge</a:t>
            </a:r>
            <a:r>
              <a:rPr lang="en-US" altLang="zh-CN" sz="2000" dirty="0">
                <a:latin typeface="+mn-ea"/>
              </a:rPr>
              <a:t>(Observable</a:t>
            </a:r>
            <a:r>
              <a:rPr lang="en-US" altLang="zh-CN" sz="2000" dirty="0" smtClean="0">
                <a:latin typeface="+mn-ea"/>
              </a:rPr>
              <a:t>,</a:t>
            </a:r>
            <a:r>
              <a:rPr lang="zh-CN" altLang="en-US" sz="2000" dirty="0" smtClean="0">
                <a:latin typeface="+mn-ea"/>
              </a:rPr>
              <a:t> </a:t>
            </a:r>
            <a:r>
              <a:rPr lang="en-US" altLang="zh-CN" sz="2000" dirty="0" smtClean="0">
                <a:latin typeface="+mn-ea"/>
              </a:rPr>
              <a:t>Observable)(</a:t>
            </a:r>
            <a:r>
              <a:rPr lang="zh-CN" altLang="en-US" sz="2000" dirty="0">
                <a:latin typeface="+mn-ea"/>
              </a:rPr>
              <a:t>接受二到九个</a:t>
            </a:r>
            <a:r>
              <a:rPr lang="en-US" altLang="zh-CN" sz="2000" dirty="0">
                <a:latin typeface="+mn-ea"/>
              </a:rPr>
              <a:t>Observable</a:t>
            </a:r>
            <a:r>
              <a:rPr lang="en-US" altLang="zh-CN" sz="2000" dirty="0" smtClean="0">
                <a:latin typeface="+mn-ea"/>
              </a:rPr>
              <a:t>)</a:t>
            </a:r>
          </a:p>
        </p:txBody>
      </p:sp>
      <p:pic>
        <p:nvPicPr>
          <p:cNvPr id="4" name="图片 3"/>
          <p:cNvPicPr>
            <a:picLocks noChangeAspect="1"/>
          </p:cNvPicPr>
          <p:nvPr/>
        </p:nvPicPr>
        <p:blipFill>
          <a:blip r:embed="rId2"/>
          <a:stretch>
            <a:fillRect/>
          </a:stretch>
        </p:blipFill>
        <p:spPr>
          <a:xfrm>
            <a:off x="2111875" y="1774680"/>
            <a:ext cx="7966915" cy="4730355"/>
          </a:xfrm>
          <a:prstGeom prst="rect">
            <a:avLst/>
          </a:prstGeom>
        </p:spPr>
      </p:pic>
    </p:spTree>
    <p:extLst>
      <p:ext uri="{BB962C8B-B14F-4D97-AF65-F5344CB8AC3E}">
        <p14:creationId xmlns:p14="http://schemas.microsoft.com/office/powerpoint/2010/main" val="40146709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0613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latin typeface="+mn-ea"/>
              </a:rPr>
              <a:t>merge</a:t>
            </a:r>
            <a:r>
              <a:rPr lang="en-US" altLang="zh-CN" sz="2000" dirty="0">
                <a:latin typeface="+mn-ea"/>
              </a:rPr>
              <a:t>(Observable</a:t>
            </a:r>
            <a:r>
              <a:rPr lang="en-US" altLang="zh-CN" sz="2000" dirty="0" smtClean="0">
                <a:latin typeface="+mn-ea"/>
              </a:rPr>
              <a:t>)</a:t>
            </a:r>
            <a:r>
              <a:rPr lang="zh-CN" altLang="en-US" sz="2000" dirty="0" smtClean="0">
                <a:latin typeface="+mn-ea"/>
              </a:rPr>
              <a:t>、</a:t>
            </a:r>
            <a:r>
              <a:rPr lang="en-US" altLang="zh-CN" sz="2000" dirty="0" smtClean="0">
                <a:latin typeface="+mn-ea"/>
              </a:rPr>
              <a:t>merge</a:t>
            </a:r>
            <a:r>
              <a:rPr lang="en-US" altLang="zh-CN" sz="2000" dirty="0">
                <a:latin typeface="+mn-ea"/>
              </a:rPr>
              <a:t>(Observable</a:t>
            </a:r>
            <a:r>
              <a:rPr lang="en-US" altLang="zh-CN" sz="2000" dirty="0" smtClean="0">
                <a:latin typeface="+mn-ea"/>
              </a:rPr>
              <a:t>,</a:t>
            </a:r>
            <a:r>
              <a:rPr lang="zh-CN" altLang="en-US" sz="2000" dirty="0" smtClean="0">
                <a:latin typeface="+mn-ea"/>
              </a:rPr>
              <a:t> </a:t>
            </a:r>
            <a:r>
              <a:rPr lang="en-US" altLang="zh-CN" sz="2000" dirty="0" smtClean="0">
                <a:latin typeface="+mn-ea"/>
              </a:rPr>
              <a:t>int)</a:t>
            </a:r>
          </a:p>
        </p:txBody>
      </p:sp>
      <p:pic>
        <p:nvPicPr>
          <p:cNvPr id="2" name="图片 1"/>
          <p:cNvPicPr>
            <a:picLocks noChangeAspect="1"/>
          </p:cNvPicPr>
          <p:nvPr/>
        </p:nvPicPr>
        <p:blipFill>
          <a:blip r:embed="rId2"/>
          <a:stretch>
            <a:fillRect/>
          </a:stretch>
        </p:blipFill>
        <p:spPr>
          <a:xfrm>
            <a:off x="1982778" y="1669823"/>
            <a:ext cx="8235833" cy="4761341"/>
          </a:xfrm>
          <a:prstGeom prst="rect">
            <a:avLst/>
          </a:prstGeom>
        </p:spPr>
      </p:pic>
    </p:spTree>
    <p:extLst>
      <p:ext uri="{BB962C8B-B14F-4D97-AF65-F5344CB8AC3E}">
        <p14:creationId xmlns:p14="http://schemas.microsoft.com/office/powerpoint/2010/main" val="4240071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7157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mergeWith</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smtClean="0">
                <a:latin typeface="+mn-ea"/>
              </a:rPr>
              <a:t>mergeWith </a:t>
            </a:r>
            <a:r>
              <a:rPr lang="zh-CN" altLang="en-US" sz="2000" dirty="0" smtClean="0">
                <a:latin typeface="+mn-ea"/>
              </a:rPr>
              <a:t>操作符 是一个对象方法，而</a:t>
            </a:r>
            <a:r>
              <a:rPr lang="en-US" altLang="zh-CN" sz="2000" dirty="0" smtClean="0">
                <a:latin typeface="+mn-ea"/>
              </a:rPr>
              <a:t>merge</a:t>
            </a:r>
            <a:r>
              <a:rPr lang="zh-CN" altLang="en-US" sz="2000" dirty="0" smtClean="0">
                <a:latin typeface="+mn-ea"/>
              </a:rPr>
              <a:t> 是一个静态方法。</a:t>
            </a:r>
            <a:endParaRPr lang="en-US" altLang="zh-CN" sz="2000" dirty="0" smtClean="0">
              <a:latin typeface="+mn-ea"/>
            </a:endParaRPr>
          </a:p>
          <a:p>
            <a:pPr>
              <a:lnSpc>
                <a:spcPct val="120000"/>
              </a:lnSpc>
            </a:pPr>
            <a:r>
              <a:rPr lang="en-US" altLang="zh-CN" sz="2000" dirty="0">
                <a:latin typeface="+mn-ea"/>
              </a:rPr>
              <a:t>Observable.merge</a:t>
            </a:r>
            <a:r>
              <a:rPr lang="en-US" altLang="zh-CN" sz="2000" dirty="0" smtClean="0">
                <a:latin typeface="+mn-ea"/>
              </a:rPr>
              <a:t>(observableA, observableB)</a:t>
            </a:r>
            <a:r>
              <a:rPr lang="zh-CN" altLang="en-US" sz="2000" dirty="0" smtClean="0">
                <a:latin typeface="+mn-ea"/>
              </a:rPr>
              <a:t> 等价于</a:t>
            </a:r>
            <a:r>
              <a:rPr lang="en-US" altLang="zh-CN" sz="2000" dirty="0" smtClean="0">
                <a:latin typeface="+mn-ea"/>
              </a:rPr>
              <a:t> observableA.mergeWith(observableB)</a:t>
            </a:r>
            <a:endParaRPr lang="en-US" altLang="zh-CN" sz="2000" dirty="0">
              <a:latin typeface="+mn-ea"/>
            </a:endParaRPr>
          </a:p>
        </p:txBody>
      </p:sp>
      <p:pic>
        <p:nvPicPr>
          <p:cNvPr id="4" name="图片 3"/>
          <p:cNvPicPr>
            <a:picLocks noChangeAspect="1"/>
          </p:cNvPicPr>
          <p:nvPr/>
        </p:nvPicPr>
        <p:blipFill>
          <a:blip r:embed="rId2"/>
          <a:stretch>
            <a:fillRect/>
          </a:stretch>
        </p:blipFill>
        <p:spPr>
          <a:xfrm>
            <a:off x="2361341" y="2361882"/>
            <a:ext cx="7395979" cy="4391362"/>
          </a:xfrm>
          <a:prstGeom prst="rect">
            <a:avLst/>
          </a:prstGeom>
        </p:spPr>
      </p:pic>
    </p:spTree>
    <p:extLst>
      <p:ext uri="{BB962C8B-B14F-4D97-AF65-F5344CB8AC3E}">
        <p14:creationId xmlns:p14="http://schemas.microsoft.com/office/powerpoint/2010/main" val="22533100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77679" y="2365311"/>
            <a:ext cx="1399592" cy="139959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smtClean="0">
                <a:solidFill>
                  <a:srgbClr val="FFFFFF"/>
                </a:solidFill>
                <a:latin typeface="+mj-ea"/>
                <a:ea typeface="+mj-ea"/>
              </a:rPr>
              <a:t>03</a:t>
            </a:r>
            <a:endParaRPr kumimoji="1" lang="zh-CN" altLang="en-US" sz="6933" b="1" dirty="0">
              <a:solidFill>
                <a:srgbClr val="FFFFFF"/>
              </a:solidFill>
              <a:latin typeface="+mj-ea"/>
              <a:ea typeface="+mj-ea"/>
            </a:endParaRPr>
          </a:p>
        </p:txBody>
      </p:sp>
      <p:sp>
        <p:nvSpPr>
          <p:cNvPr id="4" name="矩形 3"/>
          <p:cNvSpPr/>
          <p:nvPr/>
        </p:nvSpPr>
        <p:spPr>
          <a:xfrm>
            <a:off x="4056180" y="2365311"/>
            <a:ext cx="5442516" cy="769441"/>
          </a:xfrm>
          <a:prstGeom prst="rect">
            <a:avLst/>
          </a:prstGeom>
        </p:spPr>
        <p:txBody>
          <a:bodyPr wrap="none">
            <a:spAutoFit/>
          </a:bodyPr>
          <a:lstStyle/>
          <a:p>
            <a:r>
              <a:rPr kumimoji="1" lang="en-US" altLang="zh-CN" sz="4267" dirty="0" smtClean="0">
                <a:solidFill>
                  <a:srgbClr val="FFFFFF"/>
                </a:solidFill>
                <a:latin typeface="+mj-ea"/>
                <a:ea typeface="+mj-ea"/>
              </a:rPr>
              <a:t>RxJava</a:t>
            </a:r>
            <a:r>
              <a:rPr kumimoji="1" lang="zh-CN" altLang="en-US" sz="4267" dirty="0" smtClean="0">
                <a:solidFill>
                  <a:srgbClr val="FFFFFF"/>
                </a:solidFill>
                <a:latin typeface="+mj-ea"/>
                <a:ea typeface="+mj-ea"/>
              </a:rPr>
              <a:t>之</a:t>
            </a:r>
            <a:r>
              <a:rPr lang="en-US" altLang="zh-CN" sz="4400" dirty="0" smtClean="0">
                <a:solidFill>
                  <a:srgbClr val="FFFFFF"/>
                </a:solidFill>
                <a:latin typeface="+mj-ea"/>
                <a:ea typeface="+mj-ea"/>
              </a:rPr>
              <a:t>Subscriber</a:t>
            </a:r>
            <a:endParaRPr kumimoji="1" lang="zh-CN" altLang="en-US" sz="4267" dirty="0">
              <a:solidFill>
                <a:srgbClr val="FFFFFF"/>
              </a:solidFill>
              <a:latin typeface="+mj-ea"/>
              <a:ea typeface="+mj-ea"/>
            </a:endParaRPr>
          </a:p>
        </p:txBody>
      </p:sp>
      <p:sp>
        <p:nvSpPr>
          <p:cNvPr id="5" name="矩形 4"/>
          <p:cNvSpPr/>
          <p:nvPr/>
        </p:nvSpPr>
        <p:spPr>
          <a:xfrm>
            <a:off x="4056179" y="3292946"/>
            <a:ext cx="6375580" cy="348749"/>
          </a:xfrm>
          <a:prstGeom prst="rect">
            <a:avLst/>
          </a:prstGeom>
        </p:spPr>
        <p:txBody>
          <a:bodyPr wrap="square">
            <a:spAutoFit/>
          </a:bodyPr>
          <a:lstStyle/>
          <a:p>
            <a:pPr>
              <a:lnSpc>
                <a:spcPct val="130000"/>
              </a:lnSpc>
            </a:pPr>
            <a:r>
              <a:rPr lang="en-US" altLang="zh-CN" sz="1333" dirty="0" smtClean="0">
                <a:solidFill>
                  <a:srgbClr val="FFFFFF"/>
                </a:solidFill>
                <a:latin typeface="+mj-ea"/>
                <a:ea typeface="+mj-ea"/>
              </a:rPr>
              <a:t>Subscriber</a:t>
            </a:r>
            <a:r>
              <a:rPr lang="zh-CN" altLang="en-US" sz="1333" dirty="0" smtClean="0">
                <a:solidFill>
                  <a:srgbClr val="FFFFFF"/>
                </a:solidFill>
                <a:latin typeface="+mj-ea"/>
                <a:ea typeface="+mj-ea"/>
              </a:rPr>
              <a:t> 是 </a:t>
            </a:r>
            <a:r>
              <a:rPr lang="en-US" altLang="zh-CN" sz="1333" dirty="0" smtClean="0">
                <a:solidFill>
                  <a:srgbClr val="FFFFFF"/>
                </a:solidFill>
                <a:latin typeface="+mj-ea"/>
                <a:ea typeface="+mj-ea"/>
              </a:rPr>
              <a:t>Observer</a:t>
            </a:r>
            <a:r>
              <a:rPr lang="zh-CN" altLang="en-US" sz="1333" dirty="0" smtClean="0">
                <a:solidFill>
                  <a:srgbClr val="FFFFFF"/>
                </a:solidFill>
                <a:latin typeface="+mj-ea"/>
                <a:ea typeface="+mj-ea"/>
              </a:rPr>
              <a:t> 的一个实现类，但它本身也是一个抽象类</a:t>
            </a:r>
            <a:endParaRPr lang="en-US" altLang="zh-CN" sz="1333" dirty="0" smtClean="0">
              <a:solidFill>
                <a:srgbClr val="FFFFFF"/>
              </a:solidFill>
              <a:latin typeface="+mj-ea"/>
              <a:ea typeface="+mj-ea"/>
            </a:endParaRPr>
          </a:p>
        </p:txBody>
      </p:sp>
    </p:spTree>
    <p:extLst>
      <p:ext uri="{BB962C8B-B14F-4D97-AF65-F5344CB8AC3E}">
        <p14:creationId xmlns:p14="http://schemas.microsoft.com/office/powerpoint/2010/main" val="3363220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726793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mergeDelayError</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smtClean="0">
                <a:latin typeface="+mn-ea"/>
              </a:rPr>
              <a:t>mergeDelayError </a:t>
            </a:r>
            <a:r>
              <a:rPr lang="zh-CN" altLang="en-US" sz="2000" dirty="0" smtClean="0">
                <a:latin typeface="+mn-ea"/>
              </a:rPr>
              <a:t>操作符是为了即使 </a:t>
            </a:r>
            <a:r>
              <a:rPr lang="en-US" altLang="zh-TW" sz="2000" dirty="0" smtClean="0">
                <a:latin typeface="+mn-ea"/>
              </a:rPr>
              <a:t>merge</a:t>
            </a:r>
            <a:r>
              <a:rPr lang="zh-CN" altLang="en-US" sz="2000" dirty="0" smtClean="0">
                <a:latin typeface="+mn-ea"/>
              </a:rPr>
              <a:t> </a:t>
            </a:r>
            <a:r>
              <a:rPr lang="zh-TW" altLang="en-US" sz="2000" dirty="0" smtClean="0">
                <a:latin typeface="+mn-ea"/>
              </a:rPr>
              <a:t>的任何一个 </a:t>
            </a:r>
            <a:r>
              <a:rPr lang="en-US" altLang="zh-TW" sz="2000" dirty="0" smtClean="0">
                <a:latin typeface="+mn-ea"/>
              </a:rPr>
              <a:t>Observable</a:t>
            </a:r>
            <a:r>
              <a:rPr lang="zh-CN" altLang="en-US" sz="2000" dirty="0" smtClean="0">
                <a:latin typeface="+mn-ea"/>
              </a:rPr>
              <a:t> </a:t>
            </a:r>
            <a:r>
              <a:rPr lang="zh-TW" altLang="en-US" sz="2000" dirty="0" smtClean="0">
                <a:latin typeface="+mn-ea"/>
              </a:rPr>
              <a:t>发</a:t>
            </a:r>
            <a:r>
              <a:rPr lang="zh-TW" altLang="en-US" sz="2000" dirty="0">
                <a:latin typeface="+mn-ea"/>
              </a:rPr>
              <a:t>射</a:t>
            </a:r>
            <a:r>
              <a:rPr lang="zh-TW" altLang="en-US" sz="2000" dirty="0" smtClean="0">
                <a:latin typeface="+mn-ea"/>
              </a:rPr>
              <a:t>了 </a:t>
            </a:r>
            <a:r>
              <a:rPr lang="en-US" altLang="zh-TW" sz="2000" dirty="0" smtClean="0">
                <a:latin typeface="+mn-ea"/>
              </a:rPr>
              <a:t>onError</a:t>
            </a:r>
            <a:r>
              <a:rPr lang="zh-CN" altLang="en-US" sz="2000" dirty="0" smtClean="0">
                <a:latin typeface="+mn-ea"/>
              </a:rPr>
              <a:t> </a:t>
            </a:r>
            <a:r>
              <a:rPr lang="zh-TW" altLang="en-US" sz="2000" dirty="0" smtClean="0">
                <a:latin typeface="+mn-ea"/>
              </a:rPr>
              <a:t>通知终止，</a:t>
            </a:r>
            <a:r>
              <a:rPr lang="en-US" altLang="zh-TW" sz="2000" dirty="0" smtClean="0">
                <a:latin typeface="+mn-ea"/>
              </a:rPr>
              <a:t>merge</a:t>
            </a:r>
            <a:r>
              <a:rPr lang="zh-CN" altLang="en-US" sz="2000" dirty="0" smtClean="0">
                <a:latin typeface="+mn-ea"/>
              </a:rPr>
              <a:t> </a:t>
            </a:r>
            <a:r>
              <a:rPr lang="zh-TW" altLang="en-US" sz="2000" dirty="0" smtClean="0">
                <a:latin typeface="+mn-ea"/>
              </a:rPr>
              <a:t>操作</a:t>
            </a:r>
            <a:r>
              <a:rPr lang="zh-TW" altLang="en-US" sz="2000" dirty="0">
                <a:latin typeface="+mn-ea"/>
              </a:rPr>
              <a:t>符</a:t>
            </a:r>
            <a:r>
              <a:rPr lang="zh-TW" altLang="en-US" sz="2000" dirty="0" smtClean="0">
                <a:latin typeface="+mn-ea"/>
              </a:rPr>
              <a:t>生成的 </a:t>
            </a:r>
            <a:r>
              <a:rPr lang="en-US" altLang="zh-TW" sz="2000" dirty="0" smtClean="0">
                <a:latin typeface="+mn-ea"/>
              </a:rPr>
              <a:t>Observable</a:t>
            </a:r>
            <a:r>
              <a:rPr lang="zh-CN" altLang="en-US" sz="2000" dirty="0" smtClean="0">
                <a:latin typeface="+mn-ea"/>
              </a:rPr>
              <a:t> 也能继续发送数据，在最后才报告错误。</a:t>
            </a:r>
            <a:endParaRPr lang="en-US" altLang="zh-CN" sz="2000" dirty="0">
              <a:latin typeface="+mn-ea"/>
            </a:endParaRPr>
          </a:p>
        </p:txBody>
      </p:sp>
      <p:pic>
        <p:nvPicPr>
          <p:cNvPr id="2" name="图片 1"/>
          <p:cNvPicPr>
            <a:picLocks noChangeAspect="1"/>
          </p:cNvPicPr>
          <p:nvPr/>
        </p:nvPicPr>
        <p:blipFill>
          <a:blip r:embed="rId2"/>
          <a:stretch>
            <a:fillRect/>
          </a:stretch>
        </p:blipFill>
        <p:spPr>
          <a:xfrm>
            <a:off x="2473080" y="2222280"/>
            <a:ext cx="7256157" cy="4308343"/>
          </a:xfrm>
          <a:prstGeom prst="rect">
            <a:avLst/>
          </a:prstGeom>
        </p:spPr>
      </p:pic>
    </p:spTree>
    <p:extLst>
      <p:ext uri="{BB962C8B-B14F-4D97-AF65-F5344CB8AC3E}">
        <p14:creationId xmlns:p14="http://schemas.microsoft.com/office/powerpoint/2010/main" val="27160875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162368"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nest</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latin typeface="+mn-ea"/>
              </a:rPr>
              <a:t>nest </a:t>
            </a:r>
            <a:r>
              <a:rPr lang="zh-CN" altLang="en-US" sz="2000" dirty="0" smtClean="0">
                <a:latin typeface="+mn-ea"/>
              </a:rPr>
              <a:t>操作符实际上就是把一个源 </a:t>
            </a:r>
            <a:r>
              <a:rPr lang="en-US" altLang="zh-CN" sz="2000" dirty="0">
                <a:latin typeface="+mn-ea"/>
              </a:rPr>
              <a:t>Observable </a:t>
            </a:r>
            <a:r>
              <a:rPr lang="zh-CN" altLang="en-US" sz="2000" dirty="0">
                <a:latin typeface="+mn-ea"/>
              </a:rPr>
              <a:t>通过 </a:t>
            </a:r>
            <a:r>
              <a:rPr lang="en-US" altLang="zh-CN" sz="2000" dirty="0">
                <a:latin typeface="+mn-ea"/>
              </a:rPr>
              <a:t>just </a:t>
            </a:r>
            <a:r>
              <a:rPr lang="zh-CN" altLang="en-US" sz="2000" dirty="0">
                <a:latin typeface="+mn-ea"/>
              </a:rPr>
              <a:t>操作符发</a:t>
            </a:r>
            <a:r>
              <a:rPr lang="zh-CN" altLang="en-US" sz="2000" dirty="0" smtClean="0">
                <a:latin typeface="+mn-ea"/>
              </a:rPr>
              <a:t>射出去。</a:t>
            </a:r>
            <a:endParaRPr lang="en-US" altLang="zh-CN" sz="2000" dirty="0">
              <a:latin typeface="+mn-ea"/>
            </a:endParaRPr>
          </a:p>
        </p:txBody>
      </p:sp>
      <p:pic>
        <p:nvPicPr>
          <p:cNvPr id="4" name="图片 3"/>
          <p:cNvPicPr>
            <a:picLocks noChangeAspect="1"/>
          </p:cNvPicPr>
          <p:nvPr/>
        </p:nvPicPr>
        <p:blipFill>
          <a:blip r:embed="rId2"/>
          <a:stretch>
            <a:fillRect/>
          </a:stretch>
        </p:blipFill>
        <p:spPr>
          <a:xfrm>
            <a:off x="1806027" y="1964690"/>
            <a:ext cx="8274009" cy="4524849"/>
          </a:xfrm>
          <a:prstGeom prst="rect">
            <a:avLst/>
          </a:prstGeom>
        </p:spPr>
      </p:pic>
    </p:spTree>
    <p:extLst>
      <p:ext uri="{BB962C8B-B14F-4D97-AF65-F5344CB8AC3E}">
        <p14:creationId xmlns:p14="http://schemas.microsoft.com/office/powerpoint/2010/main" val="36428485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1822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observeOn</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zh-CN" altLang="en-US" sz="2000" dirty="0"/>
              <a:t> </a:t>
            </a:r>
            <a:r>
              <a:rPr lang="en-US" altLang="zh-CN" sz="2000" dirty="0"/>
              <a:t>observeOn </a:t>
            </a:r>
            <a:r>
              <a:rPr lang="zh-CN" altLang="en-US" sz="2000" dirty="0"/>
              <a:t>操作符用来指定 </a:t>
            </a:r>
            <a:r>
              <a:rPr lang="en-US" altLang="zh-CN" sz="2000" dirty="0"/>
              <a:t>Observable </a:t>
            </a:r>
            <a:r>
              <a:rPr lang="zh-CN" altLang="en-US" sz="2000" dirty="0"/>
              <a:t>在一个特定的调度器上发送通知给观察者 </a:t>
            </a:r>
            <a:r>
              <a:rPr lang="en-US" altLang="zh-CN" sz="2000" dirty="0"/>
              <a:t>(</a:t>
            </a:r>
            <a:r>
              <a:rPr lang="zh-CN" altLang="en-US" sz="2000" dirty="0"/>
              <a:t>调用观察者的 </a:t>
            </a:r>
            <a:r>
              <a:rPr lang="en-US" altLang="zh-CN" sz="2000" dirty="0"/>
              <a:t>onNext, </a:t>
            </a:r>
            <a:r>
              <a:rPr lang="en-US" altLang="zh-CN" sz="2000" dirty="0" smtClean="0"/>
              <a:t>onCompleted</a:t>
            </a:r>
            <a:r>
              <a:rPr lang="en-US" altLang="zh-CN" sz="2000" dirty="0"/>
              <a:t>, onError </a:t>
            </a:r>
            <a:r>
              <a:rPr lang="zh-CN" altLang="en-US" sz="2000" dirty="0"/>
              <a:t>方法</a:t>
            </a:r>
            <a:r>
              <a:rPr lang="en-US" altLang="zh-CN" sz="2000" dirty="0"/>
              <a:t>)</a:t>
            </a:r>
            <a:r>
              <a:rPr lang="zh-CN" altLang="en-US" sz="2000" dirty="0" smtClean="0"/>
              <a:t>。</a:t>
            </a:r>
            <a:endParaRPr lang="en-US" altLang="zh-CN" sz="2000" dirty="0">
              <a:latin typeface="+mn-ea"/>
            </a:endParaRPr>
          </a:p>
        </p:txBody>
      </p:sp>
      <p:pic>
        <p:nvPicPr>
          <p:cNvPr id="5" name="图片 4"/>
          <p:cNvPicPr>
            <a:picLocks noChangeAspect="1"/>
          </p:cNvPicPr>
          <p:nvPr/>
        </p:nvPicPr>
        <p:blipFill>
          <a:blip r:embed="rId2"/>
          <a:stretch>
            <a:fillRect/>
          </a:stretch>
        </p:blipFill>
        <p:spPr>
          <a:xfrm>
            <a:off x="2143927" y="2544805"/>
            <a:ext cx="7829996" cy="3768185"/>
          </a:xfrm>
          <a:prstGeom prst="rect">
            <a:avLst/>
          </a:prstGeom>
        </p:spPr>
      </p:pic>
    </p:spTree>
    <p:extLst>
      <p:ext uri="{BB962C8B-B14F-4D97-AF65-F5344CB8AC3E}">
        <p14:creationId xmlns:p14="http://schemas.microsoft.com/office/powerpoint/2010/main" val="35829574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1822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observeOn</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zh-CN" altLang="en-US" sz="2000" dirty="0"/>
              <a:t>对于 </a:t>
            </a:r>
            <a:r>
              <a:rPr lang="en-US" altLang="zh-CN" sz="2000" dirty="0"/>
              <a:t>observeOn </a:t>
            </a:r>
            <a:r>
              <a:rPr lang="zh-CN" altLang="en-US" sz="2000" dirty="0"/>
              <a:t>比较重要的一点就是要了解它的作用域，</a:t>
            </a:r>
            <a:r>
              <a:rPr lang="en-US" altLang="zh-CN" sz="2000" dirty="0"/>
              <a:t>observeOn </a:t>
            </a:r>
            <a:r>
              <a:rPr lang="zh-CN" altLang="en-US" sz="2000" dirty="0"/>
              <a:t>作用于在它之后的操作符，直到出现新的 </a:t>
            </a:r>
            <a:r>
              <a:rPr lang="en-US" altLang="zh-CN" sz="2000" dirty="0"/>
              <a:t>observeOn </a:t>
            </a:r>
            <a:r>
              <a:rPr lang="zh-CN" altLang="en-US" sz="2000" dirty="0"/>
              <a:t>操作符</a:t>
            </a:r>
            <a:r>
              <a:rPr lang="zh-CN" altLang="en-US" sz="2000" dirty="0" smtClean="0"/>
              <a:t>。如图：</a:t>
            </a:r>
            <a:endParaRPr lang="en-US" altLang="zh-CN" sz="2000" dirty="0" smtClean="0"/>
          </a:p>
        </p:txBody>
      </p:sp>
      <p:pic>
        <p:nvPicPr>
          <p:cNvPr id="2" name="图片 1"/>
          <p:cNvPicPr>
            <a:picLocks noChangeAspect="1"/>
          </p:cNvPicPr>
          <p:nvPr/>
        </p:nvPicPr>
        <p:blipFill>
          <a:blip r:embed="rId2"/>
          <a:stretch>
            <a:fillRect/>
          </a:stretch>
        </p:blipFill>
        <p:spPr>
          <a:xfrm>
            <a:off x="2159000" y="2122722"/>
            <a:ext cx="7874000" cy="4546600"/>
          </a:xfrm>
          <a:prstGeom prst="rect">
            <a:avLst/>
          </a:prstGeom>
        </p:spPr>
      </p:pic>
    </p:spTree>
    <p:extLst>
      <p:ext uri="{BB962C8B-B14F-4D97-AF65-F5344CB8AC3E}">
        <p14:creationId xmlns:p14="http://schemas.microsoft.com/office/powerpoint/2010/main" val="12044746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581822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observeOn</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zh-CN" altLang="en-US" sz="2000" dirty="0"/>
              <a:t>注意：</a:t>
            </a:r>
            <a:r>
              <a:rPr lang="zh-CN" altLang="en-US" sz="2000" dirty="0" smtClean="0"/>
              <a:t>当遇到一个异常时 </a:t>
            </a:r>
            <a:r>
              <a:rPr lang="en-US" altLang="zh-CN" sz="2000" dirty="0"/>
              <a:t>o</a:t>
            </a:r>
            <a:r>
              <a:rPr lang="en-US" altLang="zh-CN" sz="2000" dirty="0" smtClean="0"/>
              <a:t>bserveOn</a:t>
            </a:r>
            <a:r>
              <a:rPr lang="zh-CN" altLang="en-US" sz="2000" dirty="0" smtClean="0"/>
              <a:t> 会</a:t>
            </a:r>
            <a:r>
              <a:rPr lang="zh-CN" altLang="en-US" sz="2000" dirty="0"/>
              <a:t>立即</a:t>
            </a:r>
            <a:r>
              <a:rPr lang="zh-CN" altLang="en-US" sz="2000" dirty="0" smtClean="0"/>
              <a:t>向前传递这个</a:t>
            </a:r>
            <a:r>
              <a:rPr lang="en-US" altLang="zh-CN" sz="2000" dirty="0" smtClean="0"/>
              <a:t> onError </a:t>
            </a:r>
            <a:r>
              <a:rPr lang="zh-CN" altLang="en-US" sz="2000" dirty="0" smtClean="0"/>
              <a:t>终止</a:t>
            </a:r>
            <a:r>
              <a:rPr lang="zh-CN" altLang="en-US" sz="2000" dirty="0"/>
              <a:t>通知，它不会等待慢速消费</a:t>
            </a:r>
            <a:r>
              <a:rPr lang="zh-CN" altLang="en-US" sz="2000" dirty="0" smtClean="0"/>
              <a:t>的</a:t>
            </a:r>
            <a:r>
              <a:rPr lang="en-US" altLang="zh-CN" sz="2000" dirty="0" smtClean="0"/>
              <a:t> Observable </a:t>
            </a:r>
            <a:r>
              <a:rPr lang="zh-CN" altLang="en-US" sz="2000" dirty="0" smtClean="0"/>
              <a:t>接受任何之前它已经收到但还没有发</a:t>
            </a:r>
            <a:r>
              <a:rPr lang="zh-CN" altLang="en-US" sz="2000" dirty="0"/>
              <a:t>射的数据项。这可能意味</a:t>
            </a:r>
            <a:r>
              <a:rPr lang="zh-CN" altLang="en-US" sz="2000" dirty="0" smtClean="0"/>
              <a:t>着</a:t>
            </a:r>
            <a:r>
              <a:rPr lang="en-US" altLang="zh-CN" sz="2000" dirty="0" smtClean="0"/>
              <a:t> onError </a:t>
            </a:r>
            <a:r>
              <a:rPr lang="zh-CN" altLang="en-US" sz="2000" dirty="0" smtClean="0"/>
              <a:t>通知会跳</a:t>
            </a:r>
            <a:r>
              <a:rPr lang="zh-CN" altLang="en-US" sz="2000" dirty="0"/>
              <a:t>到（并吞掉）</a:t>
            </a:r>
            <a:r>
              <a:rPr lang="zh-CN" altLang="en-US" sz="2000" dirty="0" smtClean="0"/>
              <a:t>原始</a:t>
            </a:r>
            <a:r>
              <a:rPr lang="en-US" altLang="zh-CN" sz="2000" dirty="0" smtClean="0"/>
              <a:t> Observable </a:t>
            </a:r>
            <a:r>
              <a:rPr lang="zh-CN" altLang="en-US" sz="2000" dirty="0" smtClean="0"/>
              <a:t>发</a:t>
            </a:r>
            <a:r>
              <a:rPr lang="zh-CN" altLang="en-US" sz="2000" dirty="0"/>
              <a:t>射的数据项</a:t>
            </a:r>
            <a:r>
              <a:rPr lang="zh-CN" altLang="en-US" sz="2000" dirty="0" smtClean="0"/>
              <a:t>前面，如图：</a:t>
            </a:r>
            <a:endParaRPr lang="en-US" altLang="zh-CN" sz="2000" dirty="0" smtClean="0"/>
          </a:p>
        </p:txBody>
      </p:sp>
      <p:pic>
        <p:nvPicPr>
          <p:cNvPr id="4" name="图片 3"/>
          <p:cNvPicPr>
            <a:picLocks noChangeAspect="1"/>
          </p:cNvPicPr>
          <p:nvPr/>
        </p:nvPicPr>
        <p:blipFill>
          <a:blip r:embed="rId2"/>
          <a:stretch>
            <a:fillRect/>
          </a:stretch>
        </p:blipFill>
        <p:spPr>
          <a:xfrm>
            <a:off x="2074015" y="2603058"/>
            <a:ext cx="8051381" cy="3874727"/>
          </a:xfrm>
          <a:prstGeom prst="rect">
            <a:avLst/>
          </a:prstGeom>
        </p:spPr>
      </p:pic>
    </p:spTree>
    <p:extLst>
      <p:ext uri="{BB962C8B-B14F-4D97-AF65-F5344CB8AC3E}">
        <p14:creationId xmlns:p14="http://schemas.microsoft.com/office/powerpoint/2010/main" val="15941603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7426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ofType</a:t>
            </a:r>
          </a:p>
        </p:txBody>
      </p:sp>
      <p:sp>
        <p:nvSpPr>
          <p:cNvPr id="9" name="文本框 8"/>
          <p:cNvSpPr txBox="1"/>
          <p:nvPr/>
        </p:nvSpPr>
        <p:spPr>
          <a:xfrm>
            <a:off x="662514" y="1171813"/>
            <a:ext cx="10803230" cy="820738"/>
          </a:xfrm>
          <a:prstGeom prst="rect">
            <a:avLst/>
          </a:prstGeom>
          <a:noFill/>
        </p:spPr>
        <p:txBody>
          <a:bodyPr wrap="square" rtlCol="0">
            <a:spAutoFit/>
          </a:bodyPr>
          <a:lstStyle/>
          <a:p>
            <a:pPr>
              <a:lnSpc>
                <a:spcPct val="120000"/>
              </a:lnSpc>
            </a:pPr>
            <a:r>
              <a:rPr lang="en-US" altLang="zh-CN" sz="2000" dirty="0"/>
              <a:t>ofType </a:t>
            </a:r>
            <a:r>
              <a:rPr lang="zh-CN" altLang="en-US" sz="2000" dirty="0"/>
              <a:t>操作符是 </a:t>
            </a:r>
            <a:r>
              <a:rPr lang="en-US" altLang="zh-CN" sz="2000" dirty="0"/>
              <a:t>filter </a:t>
            </a:r>
            <a:r>
              <a:rPr lang="zh-CN" altLang="en-US" sz="2000" dirty="0"/>
              <a:t>操作符的一个特殊形式。它过滤一个 </a:t>
            </a:r>
            <a:r>
              <a:rPr lang="en-US" altLang="zh-CN" sz="2000" dirty="0"/>
              <a:t>Observable</a:t>
            </a:r>
            <a:r>
              <a:rPr lang="zh-CN" altLang="en-US" sz="2000" dirty="0"/>
              <a:t>，只返回指定类型的数据。</a:t>
            </a:r>
            <a:endParaRPr lang="en-US" altLang="zh-CN" sz="2000" dirty="0" smtClean="0"/>
          </a:p>
        </p:txBody>
      </p:sp>
      <p:pic>
        <p:nvPicPr>
          <p:cNvPr id="2" name="图片 1"/>
          <p:cNvPicPr>
            <a:picLocks noChangeAspect="1"/>
          </p:cNvPicPr>
          <p:nvPr/>
        </p:nvPicPr>
        <p:blipFill>
          <a:blip r:embed="rId2"/>
          <a:stretch>
            <a:fillRect/>
          </a:stretch>
        </p:blipFill>
        <p:spPr>
          <a:xfrm>
            <a:off x="1958831" y="2353727"/>
            <a:ext cx="8283084" cy="4012119"/>
          </a:xfrm>
          <a:prstGeom prst="rect">
            <a:avLst/>
          </a:prstGeom>
        </p:spPr>
      </p:pic>
    </p:spTree>
    <p:extLst>
      <p:ext uri="{BB962C8B-B14F-4D97-AF65-F5344CB8AC3E}">
        <p14:creationId xmlns:p14="http://schemas.microsoft.com/office/powerpoint/2010/main" val="29228031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46918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onBackpressureBuffer</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t>onBackpressureBuffer </a:t>
            </a:r>
            <a:r>
              <a:rPr lang="zh-CN" altLang="en-US" sz="2000" dirty="0"/>
              <a:t>会缓存所有当前无法消费的数据，直到 </a:t>
            </a:r>
            <a:r>
              <a:rPr lang="en-US" altLang="zh-CN" sz="2000" dirty="0"/>
              <a:t>Observer </a:t>
            </a:r>
            <a:r>
              <a:rPr lang="zh-CN" altLang="en-US" sz="2000" dirty="0"/>
              <a:t>可以处理为止。</a:t>
            </a:r>
            <a:endParaRPr lang="en-US" altLang="zh-CN" sz="2000" dirty="0" smtClean="0"/>
          </a:p>
        </p:txBody>
      </p:sp>
      <p:pic>
        <p:nvPicPr>
          <p:cNvPr id="4" name="图片 3"/>
          <p:cNvPicPr>
            <a:picLocks noChangeAspect="1"/>
          </p:cNvPicPr>
          <p:nvPr/>
        </p:nvPicPr>
        <p:blipFill>
          <a:blip r:embed="rId2"/>
          <a:stretch>
            <a:fillRect/>
          </a:stretch>
        </p:blipFill>
        <p:spPr>
          <a:xfrm>
            <a:off x="1183817" y="1923307"/>
            <a:ext cx="9754870" cy="4572595"/>
          </a:xfrm>
          <a:prstGeom prst="rect">
            <a:avLst/>
          </a:prstGeom>
        </p:spPr>
      </p:pic>
    </p:spTree>
    <p:extLst>
      <p:ext uri="{BB962C8B-B14F-4D97-AF65-F5344CB8AC3E}">
        <p14:creationId xmlns:p14="http://schemas.microsoft.com/office/powerpoint/2010/main" val="6831557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46918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onBackpressureDrop</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t>onBackpressureDrop </a:t>
            </a:r>
            <a:r>
              <a:rPr lang="zh-CN" altLang="en-US" sz="2000" dirty="0"/>
              <a:t>操作符会丢弃消费者无法消费的数据。</a:t>
            </a:r>
            <a:endParaRPr lang="en-US" altLang="zh-CN" sz="2000" dirty="0" smtClean="0"/>
          </a:p>
        </p:txBody>
      </p:sp>
      <p:pic>
        <p:nvPicPr>
          <p:cNvPr id="2" name="图片 1"/>
          <p:cNvPicPr>
            <a:picLocks noChangeAspect="1"/>
          </p:cNvPicPr>
          <p:nvPr/>
        </p:nvPicPr>
        <p:blipFill>
          <a:blip r:embed="rId2"/>
          <a:stretch>
            <a:fillRect/>
          </a:stretch>
        </p:blipFill>
        <p:spPr>
          <a:xfrm>
            <a:off x="662514" y="2172998"/>
            <a:ext cx="10470948" cy="4008410"/>
          </a:xfrm>
          <a:prstGeom prst="rect">
            <a:avLst/>
          </a:prstGeom>
        </p:spPr>
      </p:pic>
    </p:spTree>
    <p:extLst>
      <p:ext uri="{BB962C8B-B14F-4D97-AF65-F5344CB8AC3E}">
        <p14:creationId xmlns:p14="http://schemas.microsoft.com/office/powerpoint/2010/main" val="10609273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8469186"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a:t>
            </a:r>
            <a:r>
              <a:rPr lang="en-US" altLang="zh-CN" sz="4000" dirty="0">
                <a:solidFill>
                  <a:srgbClr val="FFFFFF"/>
                </a:solidFill>
                <a:latin typeface="+mj-ea"/>
                <a:ea typeface="+mj-ea"/>
                <a:sym typeface="Wingdings"/>
              </a:rPr>
              <a:t>onBackpressureLatest</a:t>
            </a:r>
            <a:endParaRPr lang="en-US" altLang="zh-CN" sz="4000" dirty="0" smtClean="0">
              <a:solidFill>
                <a:srgbClr val="FFFFFF"/>
              </a:solidFill>
              <a:latin typeface="+mj-ea"/>
              <a:ea typeface="+mj-ea"/>
              <a:sym typeface="Wingdings"/>
            </a:endParaRP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a:t>onBackpressureLatest </a:t>
            </a:r>
            <a:r>
              <a:rPr lang="zh-CN" altLang="en-US" sz="2000" dirty="0"/>
              <a:t>操作符会丢弃消费者无法消费的数据，但是会返回最后的一个数据。</a:t>
            </a:r>
            <a:endParaRPr lang="en-US" altLang="zh-CN" sz="2000" dirty="0" smtClean="0"/>
          </a:p>
        </p:txBody>
      </p:sp>
      <p:pic>
        <p:nvPicPr>
          <p:cNvPr id="2" name="图片 1"/>
          <p:cNvPicPr>
            <a:picLocks noChangeAspect="1"/>
          </p:cNvPicPr>
          <p:nvPr/>
        </p:nvPicPr>
        <p:blipFill>
          <a:blip r:embed="rId2"/>
          <a:stretch>
            <a:fillRect/>
          </a:stretch>
        </p:blipFill>
        <p:spPr>
          <a:xfrm>
            <a:off x="662514" y="2132467"/>
            <a:ext cx="10426641" cy="3991449"/>
          </a:xfrm>
          <a:prstGeom prst="rect">
            <a:avLst/>
          </a:prstGeom>
        </p:spPr>
      </p:pic>
    </p:spTree>
    <p:extLst>
      <p:ext uri="{BB962C8B-B14F-4D97-AF65-F5344CB8AC3E}">
        <p14:creationId xmlns:p14="http://schemas.microsoft.com/office/powerpoint/2010/main" val="11857412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2429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publish</a:t>
            </a:r>
          </a:p>
        </p:txBody>
      </p:sp>
      <p:sp>
        <p:nvSpPr>
          <p:cNvPr id="9" name="文本框 8"/>
          <p:cNvSpPr txBox="1"/>
          <p:nvPr/>
        </p:nvSpPr>
        <p:spPr>
          <a:xfrm>
            <a:off x="662514" y="1171813"/>
            <a:ext cx="10803230" cy="2667397"/>
          </a:xfrm>
          <a:prstGeom prst="rect">
            <a:avLst/>
          </a:prstGeom>
          <a:noFill/>
        </p:spPr>
        <p:txBody>
          <a:bodyPr wrap="square" rtlCol="0">
            <a:spAutoFit/>
          </a:bodyPr>
          <a:lstStyle/>
          <a:p>
            <a:pPr>
              <a:lnSpc>
                <a:spcPct val="120000"/>
              </a:lnSpc>
            </a:pPr>
            <a:r>
              <a:rPr lang="en-US" altLang="zh-CN" sz="2000" dirty="0"/>
              <a:t> publish </a:t>
            </a:r>
            <a:r>
              <a:rPr lang="zh-CN" altLang="en-US" sz="2000" dirty="0"/>
              <a:t>操作符能将普通的 </a:t>
            </a:r>
            <a:r>
              <a:rPr lang="en-US" altLang="zh-CN" sz="2000" dirty="0"/>
              <a:t>Observable </a:t>
            </a:r>
            <a:r>
              <a:rPr lang="zh-CN" altLang="en-US" sz="2000" dirty="0"/>
              <a:t>转换为可连接的 </a:t>
            </a:r>
            <a:r>
              <a:rPr lang="en-US" altLang="zh-CN" sz="2000" dirty="0"/>
              <a:t>Observable (ConnectableObservable)</a:t>
            </a:r>
            <a:r>
              <a:rPr lang="zh-CN" altLang="en-US" sz="2000" dirty="0" smtClean="0"/>
              <a:t>。</a:t>
            </a:r>
            <a:r>
              <a:rPr lang="en-US" altLang="zh-CN" sz="2000" dirty="0" smtClean="0"/>
              <a:t>ConnectableObservable </a:t>
            </a:r>
            <a:r>
              <a:rPr lang="zh-CN" altLang="en-US" sz="2000" dirty="0"/>
              <a:t>与普通的 </a:t>
            </a:r>
            <a:r>
              <a:rPr lang="en-US" altLang="zh-CN" sz="2000" dirty="0"/>
              <a:t>Observable </a:t>
            </a:r>
            <a:r>
              <a:rPr lang="zh-CN" altLang="en-US" sz="2000" dirty="0"/>
              <a:t>差不多，不过它并不会在被订阅时开始发射数据</a:t>
            </a:r>
            <a:r>
              <a:rPr lang="zh-CN" altLang="en-US" sz="2000" dirty="0" smtClean="0"/>
              <a:t>，而</a:t>
            </a:r>
            <a:r>
              <a:rPr lang="zh-CN" altLang="en-US" sz="2000" dirty="0"/>
              <a:t>是直到使用了 </a:t>
            </a:r>
            <a:r>
              <a:rPr lang="en-US" altLang="zh-CN" sz="2000" dirty="0"/>
              <a:t>connect </a:t>
            </a:r>
            <a:r>
              <a:rPr lang="zh-CN" altLang="en-US" sz="2000" dirty="0"/>
              <a:t>操作符时才会开始。用这种方法，你可以在任何时候让一个</a:t>
            </a:r>
            <a:r>
              <a:rPr lang="en-US" altLang="zh-CN" sz="2000" dirty="0"/>
              <a:t>Observable</a:t>
            </a:r>
            <a:r>
              <a:rPr lang="zh-CN" altLang="en-US" sz="2000" dirty="0"/>
              <a:t>开始发射数据</a:t>
            </a:r>
            <a:r>
              <a:rPr lang="zh-CN" altLang="en-US" sz="2000" dirty="0" smtClean="0"/>
              <a:t>。</a:t>
            </a:r>
            <a:endParaRPr lang="en-US" altLang="zh-CN" sz="2000" dirty="0" smtClean="0"/>
          </a:p>
          <a:p>
            <a:pPr>
              <a:lnSpc>
                <a:spcPct val="120000"/>
              </a:lnSpc>
            </a:pPr>
            <a:endParaRPr lang="en-US" altLang="zh-CN" sz="2000" dirty="0" smtClean="0"/>
          </a:p>
          <a:p>
            <a:pPr marL="342900" indent="-342900">
              <a:lnSpc>
                <a:spcPct val="120000"/>
              </a:lnSpc>
              <a:buFont typeface="Wingdings" charset="0"/>
              <a:buChar char=""/>
            </a:pPr>
            <a:r>
              <a:rPr lang="en-US" altLang="zh-CN" sz="2000" dirty="0" smtClean="0">
                <a:sym typeface="Wingdings"/>
              </a:rPr>
              <a:t>publish()</a:t>
            </a:r>
          </a:p>
          <a:p>
            <a:pPr marL="342900" indent="-342900">
              <a:lnSpc>
                <a:spcPct val="120000"/>
              </a:lnSpc>
              <a:buFont typeface="Wingdings" charset="0"/>
              <a:buChar char=""/>
            </a:pPr>
            <a:r>
              <a:rPr lang="en-US" altLang="zh-CN" sz="2000" dirty="0" smtClean="0">
                <a:sym typeface="Wingdings"/>
              </a:rPr>
              <a:t>publish(Func1)</a:t>
            </a:r>
            <a:endParaRPr lang="en-US" altLang="zh-CN" sz="2000" dirty="0" smtClean="0"/>
          </a:p>
        </p:txBody>
      </p:sp>
    </p:spTree>
    <p:extLst>
      <p:ext uri="{BB962C8B-B14F-4D97-AF65-F5344CB8AC3E}">
        <p14:creationId xmlns:p14="http://schemas.microsoft.com/office/powerpoint/2010/main" val="33374911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387841"/>
            <a:ext cx="3943708" cy="707886"/>
          </a:xfrm>
          <a:prstGeom prst="rect">
            <a:avLst/>
          </a:prstGeom>
          <a:noFill/>
        </p:spPr>
        <p:txBody>
          <a:bodyPr wrap="none" rtlCol="0">
            <a:spAutoFit/>
          </a:bodyPr>
          <a:lstStyle/>
          <a:p>
            <a:r>
              <a:rPr lang="zh-CN" altLang="en-US" sz="4000" dirty="0" smtClean="0">
                <a:solidFill>
                  <a:srgbClr val="FFFFFF"/>
                </a:solidFill>
                <a:latin typeface="+mj-ea"/>
                <a:ea typeface="+mj-ea"/>
                <a:sym typeface="Wingdings"/>
              </a:rPr>
              <a:t>创建 </a:t>
            </a:r>
            <a:r>
              <a:rPr lang="en-US" altLang="zh-CN" sz="4000" dirty="0" smtClean="0">
                <a:solidFill>
                  <a:srgbClr val="FFFFFF"/>
                </a:solidFill>
                <a:latin typeface="+mj-ea"/>
                <a:ea typeface="+mj-ea"/>
                <a:sym typeface="Wingdings"/>
              </a:rPr>
              <a:t>Subscriber</a:t>
            </a:r>
            <a:endParaRPr kumimoji="1" lang="zh-CN" altLang="en-US" sz="4000" dirty="0">
              <a:solidFill>
                <a:schemeClr val="bg1">
                  <a:lumMod val="95000"/>
                </a:schemeClr>
              </a:solidFill>
              <a:latin typeface="+mj-ea"/>
              <a:ea typeface="+mj-ea"/>
            </a:endParaRPr>
          </a:p>
        </p:txBody>
      </p:sp>
      <p:cxnSp>
        <p:nvCxnSpPr>
          <p:cNvPr id="3" name="直线连接符 2"/>
          <p:cNvCxnSpPr/>
          <p:nvPr/>
        </p:nvCxnSpPr>
        <p:spPr>
          <a:xfrm>
            <a:off x="672492"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14" name="文本框 13"/>
          <p:cNvSpPr txBox="1"/>
          <p:nvPr/>
        </p:nvSpPr>
        <p:spPr>
          <a:xfrm>
            <a:off x="672492" y="1415746"/>
            <a:ext cx="10803230" cy="5252719"/>
          </a:xfrm>
          <a:prstGeom prst="rect">
            <a:avLst/>
          </a:prstGeom>
          <a:noFill/>
        </p:spPr>
        <p:txBody>
          <a:bodyPr wrap="square" rtlCol="0">
            <a:spAutoFit/>
          </a:bodyPr>
          <a:lstStyle/>
          <a:p>
            <a:pPr>
              <a:lnSpc>
                <a:spcPct val="120000"/>
              </a:lnSpc>
            </a:pPr>
            <a:r>
              <a:rPr lang="en-US" altLang="zh-CN" sz="2000" dirty="0">
                <a:solidFill>
                  <a:srgbClr val="FFFFFF"/>
                </a:solidFill>
                <a:latin typeface="+mn-ea"/>
              </a:rPr>
              <a:t>Subscriber </a:t>
            </a:r>
            <a:r>
              <a:rPr lang="en-US" altLang="zh-CN" sz="2000" dirty="0" smtClean="0">
                <a:solidFill>
                  <a:srgbClr val="FFFFFF"/>
                </a:solidFill>
                <a:latin typeface="+mn-ea"/>
              </a:rPr>
              <a:t>subscriber </a:t>
            </a:r>
            <a:r>
              <a:rPr lang="en-US" altLang="zh-CN" sz="2000" dirty="0">
                <a:solidFill>
                  <a:srgbClr val="FFFFFF"/>
                </a:solidFill>
                <a:latin typeface="+mn-ea"/>
              </a:rPr>
              <a:t>= new Subscriber() {</a:t>
            </a:r>
          </a:p>
          <a:p>
            <a:pPr>
              <a:lnSpc>
                <a:spcPct val="120000"/>
              </a:lnSpc>
            </a:pPr>
            <a:r>
              <a:rPr lang="en-US" altLang="zh-CN" sz="2000" dirty="0">
                <a:solidFill>
                  <a:srgbClr val="FFFFFF"/>
                </a:solidFill>
                <a:latin typeface="+mn-ea"/>
              </a:rPr>
              <a:t>   @Override</a:t>
            </a:r>
          </a:p>
          <a:p>
            <a:pPr>
              <a:lnSpc>
                <a:spcPct val="120000"/>
              </a:lnSpc>
            </a:pPr>
            <a:r>
              <a:rPr lang="en-US" altLang="zh-CN" sz="2000" dirty="0">
                <a:solidFill>
                  <a:srgbClr val="FFFFFF"/>
                </a:solidFill>
                <a:latin typeface="+mn-ea"/>
              </a:rPr>
              <a:t>   public void onCompleted() {</a:t>
            </a:r>
          </a:p>
          <a:p>
            <a:pPr>
              <a:lnSpc>
                <a:spcPct val="120000"/>
              </a:lnSpc>
            </a:pPr>
            <a:r>
              <a:rPr lang="en-US" altLang="zh-CN" sz="2000" dirty="0">
                <a:solidFill>
                  <a:srgbClr val="FFFFFF"/>
                </a:solidFill>
                <a:latin typeface="+mn-ea"/>
              </a:rPr>
              <a:t>       </a:t>
            </a:r>
            <a:r>
              <a:rPr lang="en-US" altLang="zh-CN" sz="2000" dirty="0" smtClean="0">
                <a:solidFill>
                  <a:srgbClr val="FFFFFF"/>
                </a:solidFill>
                <a:latin typeface="+mn-ea"/>
              </a:rPr>
              <a:t>// </a:t>
            </a:r>
            <a:r>
              <a:rPr lang="zh-CN" altLang="en-US" sz="2000" dirty="0" smtClean="0">
                <a:solidFill>
                  <a:srgbClr val="FFFFFF"/>
                </a:solidFill>
                <a:latin typeface="+mn-ea"/>
              </a:rPr>
              <a:t>此处接收和处理 </a:t>
            </a:r>
            <a:r>
              <a:rPr lang="en-US" altLang="zh-CN" sz="2000" dirty="0" smtClean="0">
                <a:solidFill>
                  <a:srgbClr val="FFFFFF"/>
                </a:solidFill>
                <a:latin typeface="+mn-ea"/>
              </a:rPr>
              <a:t>Observable </a:t>
            </a:r>
            <a:r>
              <a:rPr lang="zh-CN" altLang="en-US" sz="2000" dirty="0" smtClean="0">
                <a:solidFill>
                  <a:srgbClr val="FFFFFF"/>
                </a:solidFill>
                <a:latin typeface="+mn-ea"/>
              </a:rPr>
              <a:t>中发射的 </a:t>
            </a:r>
            <a:r>
              <a:rPr lang="en-US" altLang="zh-CN" sz="2000" dirty="0" smtClean="0">
                <a:solidFill>
                  <a:srgbClr val="FFFFFF"/>
                </a:solidFill>
                <a:latin typeface="+mn-ea"/>
              </a:rPr>
              <a:t>onCompleted</a:t>
            </a:r>
            <a:r>
              <a:rPr lang="zh-CN" altLang="en-US" sz="2000" dirty="0" smtClean="0">
                <a:solidFill>
                  <a:srgbClr val="FFFFFF"/>
                </a:solidFill>
                <a:latin typeface="+mn-ea"/>
              </a:rPr>
              <a:t> </a:t>
            </a:r>
            <a:endParaRPr lang="en-US" altLang="zh-CN" sz="2000" dirty="0" smtClean="0">
              <a:solidFill>
                <a:srgbClr val="FFFFFF"/>
              </a:solidFill>
              <a:latin typeface="+mn-ea"/>
            </a:endParaRPr>
          </a:p>
          <a:p>
            <a:pPr>
              <a:lnSpc>
                <a:spcPct val="120000"/>
              </a:lnSpc>
            </a:pPr>
            <a:r>
              <a:rPr lang="en-US" altLang="zh-CN" sz="2000" dirty="0" smtClean="0">
                <a:solidFill>
                  <a:srgbClr val="FFFFFF"/>
                </a:solidFill>
                <a:latin typeface="+mn-ea"/>
              </a:rPr>
              <a:t>   }</a:t>
            </a:r>
          </a:p>
          <a:p>
            <a:pPr>
              <a:lnSpc>
                <a:spcPct val="120000"/>
              </a:lnSpc>
            </a:pPr>
            <a:r>
              <a:rPr lang="en-US" altLang="zh-CN" sz="2000" dirty="0" smtClean="0">
                <a:solidFill>
                  <a:srgbClr val="FFFFFF"/>
                </a:solidFill>
                <a:latin typeface="+mn-ea"/>
              </a:rPr>
              <a:t>   </a:t>
            </a:r>
            <a:r>
              <a:rPr lang="en-US" altLang="zh-CN" sz="2000" dirty="0">
                <a:solidFill>
                  <a:srgbClr val="FFFFFF"/>
                </a:solidFill>
                <a:latin typeface="+mn-ea"/>
              </a:rPr>
              <a:t>@Override</a:t>
            </a:r>
          </a:p>
          <a:p>
            <a:pPr>
              <a:lnSpc>
                <a:spcPct val="120000"/>
              </a:lnSpc>
            </a:pPr>
            <a:r>
              <a:rPr lang="en-US" altLang="zh-CN" sz="2000" dirty="0">
                <a:solidFill>
                  <a:srgbClr val="FFFFFF"/>
                </a:solidFill>
                <a:latin typeface="+mn-ea"/>
              </a:rPr>
              <a:t>   public void onError(Throwable e) </a:t>
            </a:r>
            <a:r>
              <a:rPr lang="en-US" altLang="zh-CN" sz="2000" dirty="0" smtClean="0">
                <a:solidFill>
                  <a:srgbClr val="FFFFFF"/>
                </a:solidFill>
                <a:latin typeface="+mn-ea"/>
              </a:rPr>
              <a:t>{</a:t>
            </a:r>
          </a:p>
          <a:p>
            <a:pPr>
              <a:lnSpc>
                <a:spcPct val="120000"/>
              </a:lnSpc>
            </a:pPr>
            <a:r>
              <a:rPr lang="en-US" altLang="zh-CN" sz="2000" dirty="0" smtClean="0">
                <a:solidFill>
                  <a:srgbClr val="FFFFFF"/>
                </a:solidFill>
                <a:latin typeface="+mn-ea"/>
              </a:rPr>
              <a:t>	/</a:t>
            </a:r>
            <a:r>
              <a:rPr lang="en-US" altLang="zh-CN" sz="2000" dirty="0">
                <a:solidFill>
                  <a:srgbClr val="FFFFFF"/>
                </a:solidFill>
                <a:latin typeface="+mn-ea"/>
              </a:rPr>
              <a:t>/ </a:t>
            </a:r>
            <a:r>
              <a:rPr lang="zh-CN" altLang="en-US" sz="2000" dirty="0">
                <a:solidFill>
                  <a:srgbClr val="FFFFFF"/>
                </a:solidFill>
                <a:latin typeface="+mn-ea"/>
              </a:rPr>
              <a:t>此处接收和处理 </a:t>
            </a:r>
            <a:r>
              <a:rPr lang="en-US" altLang="zh-CN" sz="2000" dirty="0">
                <a:solidFill>
                  <a:srgbClr val="FFFFFF"/>
                </a:solidFill>
                <a:latin typeface="+mn-ea"/>
              </a:rPr>
              <a:t>Observable </a:t>
            </a:r>
            <a:r>
              <a:rPr lang="zh-CN" altLang="en-US" sz="2000" dirty="0">
                <a:solidFill>
                  <a:srgbClr val="FFFFFF"/>
                </a:solidFill>
                <a:latin typeface="+mn-ea"/>
              </a:rPr>
              <a:t>中发射的 </a:t>
            </a:r>
            <a:r>
              <a:rPr lang="en-US" altLang="zh-CN" sz="2000" dirty="0">
                <a:solidFill>
                  <a:srgbClr val="FFFFFF"/>
                </a:solidFill>
                <a:latin typeface="+mn-ea"/>
              </a:rPr>
              <a:t>onError</a:t>
            </a:r>
          </a:p>
          <a:p>
            <a:pPr>
              <a:lnSpc>
                <a:spcPct val="120000"/>
              </a:lnSpc>
            </a:pPr>
            <a:r>
              <a:rPr lang="en-US" altLang="zh-CN" sz="2000" dirty="0">
                <a:solidFill>
                  <a:srgbClr val="FFFFFF"/>
                </a:solidFill>
                <a:latin typeface="+mn-ea"/>
              </a:rPr>
              <a:t>   }</a:t>
            </a:r>
          </a:p>
          <a:p>
            <a:pPr>
              <a:lnSpc>
                <a:spcPct val="120000"/>
              </a:lnSpc>
            </a:pPr>
            <a:r>
              <a:rPr lang="en-US" altLang="zh-CN" sz="2000" dirty="0">
                <a:solidFill>
                  <a:srgbClr val="FFFFFF"/>
                </a:solidFill>
                <a:latin typeface="+mn-ea"/>
              </a:rPr>
              <a:t>   @Override</a:t>
            </a:r>
          </a:p>
          <a:p>
            <a:pPr>
              <a:lnSpc>
                <a:spcPct val="120000"/>
              </a:lnSpc>
            </a:pPr>
            <a:r>
              <a:rPr lang="en-US" altLang="zh-CN" sz="2000" dirty="0">
                <a:solidFill>
                  <a:srgbClr val="FFFFFF"/>
                </a:solidFill>
                <a:latin typeface="+mn-ea"/>
              </a:rPr>
              <a:t>   public void onNext(Integer value) </a:t>
            </a:r>
            <a:r>
              <a:rPr lang="en-US" altLang="zh-CN" sz="2000" dirty="0" smtClean="0">
                <a:solidFill>
                  <a:srgbClr val="FFFFFF"/>
                </a:solidFill>
                <a:latin typeface="+mn-ea"/>
              </a:rPr>
              <a:t>{</a:t>
            </a:r>
          </a:p>
          <a:p>
            <a:pPr>
              <a:lnSpc>
                <a:spcPct val="120000"/>
              </a:lnSpc>
            </a:pPr>
            <a:r>
              <a:rPr lang="en-US" altLang="zh-CN" sz="2000" dirty="0" smtClean="0">
                <a:solidFill>
                  <a:srgbClr val="FFFFFF"/>
                </a:solidFill>
                <a:latin typeface="+mn-ea"/>
              </a:rPr>
              <a:t>	/</a:t>
            </a:r>
            <a:r>
              <a:rPr lang="en-US" altLang="zh-CN" sz="2000" dirty="0">
                <a:solidFill>
                  <a:srgbClr val="FFFFFF"/>
                </a:solidFill>
                <a:latin typeface="+mn-ea"/>
              </a:rPr>
              <a:t>/ </a:t>
            </a:r>
            <a:r>
              <a:rPr lang="zh-CN" altLang="en-US" sz="2000" dirty="0">
                <a:solidFill>
                  <a:srgbClr val="FFFFFF"/>
                </a:solidFill>
                <a:latin typeface="+mn-ea"/>
              </a:rPr>
              <a:t>此处接收和处理 </a:t>
            </a:r>
            <a:r>
              <a:rPr lang="en-US" altLang="zh-CN" sz="2000" dirty="0">
                <a:solidFill>
                  <a:srgbClr val="FFFFFF"/>
                </a:solidFill>
                <a:latin typeface="+mn-ea"/>
              </a:rPr>
              <a:t>Observable </a:t>
            </a:r>
            <a:r>
              <a:rPr lang="zh-CN" altLang="en-US" sz="2000" dirty="0">
                <a:solidFill>
                  <a:srgbClr val="FFFFFF"/>
                </a:solidFill>
                <a:latin typeface="+mn-ea"/>
              </a:rPr>
              <a:t>中发射的 </a:t>
            </a:r>
            <a:r>
              <a:rPr lang="en-US" altLang="zh-CN" sz="2000" dirty="0">
                <a:solidFill>
                  <a:srgbClr val="FFFFFF"/>
                </a:solidFill>
                <a:latin typeface="+mn-ea"/>
              </a:rPr>
              <a:t>onNext</a:t>
            </a:r>
            <a:endParaRPr lang="en-US" altLang="zh-CN" sz="2000" dirty="0" smtClean="0">
              <a:solidFill>
                <a:srgbClr val="FFFFFF"/>
              </a:solidFill>
              <a:latin typeface="+mn-ea"/>
            </a:endParaRPr>
          </a:p>
          <a:p>
            <a:pPr>
              <a:lnSpc>
                <a:spcPct val="120000"/>
              </a:lnSpc>
            </a:pPr>
            <a:r>
              <a:rPr lang="en-US" altLang="zh-CN" sz="2000" dirty="0" smtClean="0">
                <a:solidFill>
                  <a:srgbClr val="FFFFFF"/>
                </a:solidFill>
                <a:latin typeface="+mn-ea"/>
              </a:rPr>
              <a:t>   }</a:t>
            </a:r>
          </a:p>
          <a:p>
            <a:pPr>
              <a:lnSpc>
                <a:spcPct val="120000"/>
              </a:lnSpc>
            </a:pPr>
            <a:r>
              <a:rPr lang="en-US" altLang="zh-CN" sz="2000" dirty="0" smtClean="0">
                <a:solidFill>
                  <a:srgbClr val="FFFFFF"/>
                </a:solidFill>
                <a:latin typeface="+mn-ea"/>
              </a:rPr>
              <a:t>}</a:t>
            </a:r>
            <a:r>
              <a:rPr lang="en-US" altLang="zh-CN" sz="2000" dirty="0">
                <a:solidFill>
                  <a:srgbClr val="FFFFFF"/>
                </a:solidFill>
                <a:latin typeface="+mn-ea"/>
              </a:rPr>
              <a:t>;</a:t>
            </a:r>
            <a:endParaRPr lang="en-US" altLang="zh-CN" sz="2000" dirty="0" smtClean="0">
              <a:solidFill>
                <a:srgbClr val="FFFFFF"/>
              </a:solidFill>
              <a:latin typeface="+mn-ea"/>
              <a:sym typeface="Wingdings"/>
            </a:endParaRPr>
          </a:p>
        </p:txBody>
      </p:sp>
      <p:cxnSp>
        <p:nvCxnSpPr>
          <p:cNvPr id="5" name="直线连接符 4"/>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042014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2429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publish</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sym typeface="Wingdings"/>
              </a:rPr>
              <a:t>publish</a:t>
            </a:r>
            <a:r>
              <a:rPr lang="en-US" altLang="zh-CN" sz="2000" dirty="0">
                <a:sym typeface="Wingdings"/>
              </a:rPr>
              <a:t>(</a:t>
            </a:r>
            <a:r>
              <a:rPr lang="en-US" altLang="zh-CN" sz="2000" dirty="0" smtClean="0">
                <a:sym typeface="Wingdings"/>
              </a:rPr>
              <a:t>)</a:t>
            </a:r>
            <a:r>
              <a:rPr lang="zh-CN" altLang="en-US" sz="2000" dirty="0" smtClean="0">
                <a:sym typeface="Wingdings"/>
              </a:rPr>
              <a:t>，将源</a:t>
            </a:r>
            <a:r>
              <a:rPr lang="en-US" altLang="zh-CN" sz="2000" dirty="0" smtClean="0">
                <a:sym typeface="Wingdings"/>
              </a:rPr>
              <a:t> Observable</a:t>
            </a:r>
            <a:r>
              <a:rPr lang="zh-CN" altLang="en-US" sz="2000" dirty="0" smtClean="0">
                <a:sym typeface="Wingdings"/>
              </a:rPr>
              <a:t> 转换为</a:t>
            </a:r>
            <a:r>
              <a:rPr lang="en-US" altLang="zh-CN" sz="2000" dirty="0" smtClean="0">
                <a:sym typeface="Wingdings"/>
              </a:rPr>
              <a:t> </a:t>
            </a:r>
            <a:r>
              <a:rPr lang="en-US" altLang="zh-CN" sz="2000" dirty="0" smtClean="0"/>
              <a:t>ConnectableObservable</a:t>
            </a:r>
            <a:r>
              <a:rPr lang="zh-CN" altLang="en-US" sz="2000" dirty="0" smtClean="0"/>
              <a:t>。</a:t>
            </a:r>
            <a:endParaRPr lang="en-US" altLang="zh-CN" sz="2000" dirty="0" smtClean="0"/>
          </a:p>
        </p:txBody>
      </p:sp>
      <p:pic>
        <p:nvPicPr>
          <p:cNvPr id="2" name="图片 1"/>
          <p:cNvPicPr>
            <a:picLocks noChangeAspect="1"/>
          </p:cNvPicPr>
          <p:nvPr/>
        </p:nvPicPr>
        <p:blipFill>
          <a:blip r:embed="rId2"/>
          <a:stretch>
            <a:fillRect/>
          </a:stretch>
        </p:blipFill>
        <p:spPr>
          <a:xfrm>
            <a:off x="2826463" y="1787024"/>
            <a:ext cx="5946093" cy="4738293"/>
          </a:xfrm>
          <a:prstGeom prst="rect">
            <a:avLst/>
          </a:prstGeom>
        </p:spPr>
      </p:pic>
    </p:spTree>
    <p:extLst>
      <p:ext uri="{BB962C8B-B14F-4D97-AF65-F5344CB8AC3E}">
        <p14:creationId xmlns:p14="http://schemas.microsoft.com/office/powerpoint/2010/main" val="8464267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92429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publish</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smtClean="0">
                <a:sym typeface="Wingdings"/>
              </a:rPr>
              <a:t>publish(Func1)</a:t>
            </a:r>
            <a:r>
              <a:rPr lang="zh-CN" altLang="en-US" sz="2000" dirty="0" smtClean="0">
                <a:sym typeface="Wingdings"/>
              </a:rPr>
              <a:t>，这个变体接受一个函数作为参数</a:t>
            </a:r>
            <a:r>
              <a:rPr lang="zh-CN" altLang="en-US" sz="2000" dirty="0">
                <a:sym typeface="Wingdings"/>
              </a:rPr>
              <a:t>。这个</a:t>
            </a:r>
            <a:r>
              <a:rPr lang="zh-CN" altLang="en-US" sz="2000" dirty="0" smtClean="0">
                <a:sym typeface="Wingdings"/>
              </a:rPr>
              <a:t>函数用源 </a:t>
            </a:r>
            <a:r>
              <a:rPr lang="en-US" altLang="zh-CN" sz="2000" dirty="0" smtClean="0">
                <a:sym typeface="Wingdings"/>
              </a:rPr>
              <a:t>Observable</a:t>
            </a:r>
            <a:r>
              <a:rPr lang="zh-CN" altLang="en-US" sz="2000" dirty="0" smtClean="0">
                <a:sym typeface="Wingdings"/>
              </a:rPr>
              <a:t> 发</a:t>
            </a:r>
            <a:r>
              <a:rPr lang="zh-CN" altLang="en-US" sz="2000" dirty="0">
                <a:sym typeface="Wingdings"/>
              </a:rPr>
              <a:t>射的数据作为参数，产生一个</a:t>
            </a:r>
            <a:r>
              <a:rPr lang="zh-CN" altLang="en-US" sz="2000" dirty="0" smtClean="0">
                <a:sym typeface="Wingdings"/>
              </a:rPr>
              <a:t>新的数据作为 </a:t>
            </a:r>
            <a:r>
              <a:rPr lang="en-US" altLang="zh-CN" sz="2000" dirty="0" smtClean="0">
                <a:sym typeface="Wingdings"/>
              </a:rPr>
              <a:t>ConnectableObservable</a:t>
            </a:r>
            <a:r>
              <a:rPr lang="zh-CN" altLang="en-US" sz="2000" dirty="0" smtClean="0">
                <a:sym typeface="Wingdings"/>
              </a:rPr>
              <a:t> 发</a:t>
            </a:r>
            <a:r>
              <a:rPr lang="zh-CN" altLang="en-US" sz="2000" dirty="0">
                <a:sym typeface="Wingdings"/>
              </a:rPr>
              <a:t>射，替换</a:t>
            </a:r>
            <a:r>
              <a:rPr lang="zh-CN" altLang="en-US" sz="2000" dirty="0" smtClean="0">
                <a:sym typeface="Wingdings"/>
              </a:rPr>
              <a:t>原位置的数据项，类似一个 </a:t>
            </a:r>
            <a:r>
              <a:rPr lang="en-US" altLang="zh-CN" sz="2000" dirty="0" smtClean="0">
                <a:sym typeface="Wingdings"/>
              </a:rPr>
              <a:t>map</a:t>
            </a:r>
            <a:r>
              <a:rPr lang="zh-CN" altLang="en-US" sz="2000" dirty="0" smtClean="0">
                <a:sym typeface="Wingdings"/>
              </a:rPr>
              <a:t> 操作。</a:t>
            </a:r>
            <a:endParaRPr lang="en-US" altLang="zh-CN" sz="2000" dirty="0" smtClean="0"/>
          </a:p>
        </p:txBody>
      </p:sp>
      <p:pic>
        <p:nvPicPr>
          <p:cNvPr id="4" name="图片 3"/>
          <p:cNvPicPr>
            <a:picLocks noChangeAspect="1"/>
          </p:cNvPicPr>
          <p:nvPr/>
        </p:nvPicPr>
        <p:blipFill>
          <a:blip r:embed="rId2"/>
          <a:stretch>
            <a:fillRect/>
          </a:stretch>
        </p:blipFill>
        <p:spPr>
          <a:xfrm>
            <a:off x="2903608" y="2094047"/>
            <a:ext cx="5791804" cy="4615344"/>
          </a:xfrm>
          <a:prstGeom prst="rect">
            <a:avLst/>
          </a:prstGeom>
        </p:spPr>
      </p:pic>
    </p:spTree>
    <p:extLst>
      <p:ext uri="{BB962C8B-B14F-4D97-AF65-F5344CB8AC3E}">
        <p14:creationId xmlns:p14="http://schemas.microsoft.com/office/powerpoint/2010/main" val="27120381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4477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range</a:t>
            </a:r>
          </a:p>
        </p:txBody>
      </p:sp>
      <p:sp>
        <p:nvSpPr>
          <p:cNvPr id="9" name="文本框 8"/>
          <p:cNvSpPr txBox="1"/>
          <p:nvPr/>
        </p:nvSpPr>
        <p:spPr>
          <a:xfrm>
            <a:off x="662514" y="1171813"/>
            <a:ext cx="10803230" cy="1190069"/>
          </a:xfrm>
          <a:prstGeom prst="rect">
            <a:avLst/>
          </a:prstGeom>
          <a:noFill/>
        </p:spPr>
        <p:txBody>
          <a:bodyPr wrap="square" rtlCol="0">
            <a:spAutoFit/>
          </a:bodyPr>
          <a:lstStyle/>
          <a:p>
            <a:pPr>
              <a:lnSpc>
                <a:spcPct val="120000"/>
              </a:lnSpc>
            </a:pPr>
            <a:r>
              <a:rPr lang="en-US" altLang="zh-CN" sz="2000" dirty="0">
                <a:sym typeface="Wingdings"/>
              </a:rPr>
              <a:t>range </a:t>
            </a:r>
            <a:r>
              <a:rPr lang="zh-CN" altLang="en-US" sz="2000" dirty="0">
                <a:sym typeface="Wingdings"/>
              </a:rPr>
              <a:t>操作符能够发射一个指定范围内的有序整数序列。它接受两个参数，一个是范围的起始值，一个是范围的数据的数目</a:t>
            </a:r>
            <a:r>
              <a:rPr lang="zh-CN" altLang="en-US" sz="2000" dirty="0" smtClean="0">
                <a:sym typeface="Wingdings"/>
              </a:rPr>
              <a:t>。如果</a:t>
            </a:r>
            <a:r>
              <a:rPr lang="zh-CN" altLang="en-US" sz="2000" dirty="0">
                <a:sym typeface="Wingdings"/>
              </a:rPr>
              <a:t>将第二个参数设为</a:t>
            </a:r>
            <a:r>
              <a:rPr lang="en-US" altLang="zh-CN" sz="2000" dirty="0">
                <a:sym typeface="Wingdings"/>
              </a:rPr>
              <a:t>0</a:t>
            </a:r>
            <a:r>
              <a:rPr lang="zh-CN" altLang="en-US" sz="2000" dirty="0">
                <a:sym typeface="Wingdings"/>
              </a:rPr>
              <a:t>，将导致 </a:t>
            </a:r>
            <a:r>
              <a:rPr lang="en-US" altLang="zh-CN" sz="2000" dirty="0">
                <a:sym typeface="Wingdings"/>
              </a:rPr>
              <a:t>Observable </a:t>
            </a:r>
            <a:r>
              <a:rPr lang="zh-CN" altLang="en-US" sz="2000" dirty="0">
                <a:sym typeface="Wingdings"/>
              </a:rPr>
              <a:t>不发射任何数据（如果设置为负数，会抛异常）。</a:t>
            </a:r>
            <a:endParaRPr lang="en-US" altLang="zh-CN" sz="2000" dirty="0" smtClean="0"/>
          </a:p>
        </p:txBody>
      </p:sp>
      <p:pic>
        <p:nvPicPr>
          <p:cNvPr id="2" name="图片 1"/>
          <p:cNvPicPr>
            <a:picLocks noChangeAspect="1"/>
          </p:cNvPicPr>
          <p:nvPr/>
        </p:nvPicPr>
        <p:blipFill>
          <a:blip r:embed="rId2"/>
          <a:stretch>
            <a:fillRect/>
          </a:stretch>
        </p:blipFill>
        <p:spPr>
          <a:xfrm>
            <a:off x="1010324" y="2913097"/>
            <a:ext cx="10126214" cy="3085331"/>
          </a:xfrm>
          <a:prstGeom prst="rect">
            <a:avLst/>
          </a:prstGeom>
        </p:spPr>
      </p:pic>
    </p:spTree>
    <p:extLst>
      <p:ext uri="{BB962C8B-B14F-4D97-AF65-F5344CB8AC3E}">
        <p14:creationId xmlns:p14="http://schemas.microsoft.com/office/powerpoint/2010/main" val="8329941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798810"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reduce</a:t>
            </a:r>
          </a:p>
        </p:txBody>
      </p:sp>
      <p:sp>
        <p:nvSpPr>
          <p:cNvPr id="9" name="文本框 8"/>
          <p:cNvSpPr txBox="1"/>
          <p:nvPr/>
        </p:nvSpPr>
        <p:spPr>
          <a:xfrm>
            <a:off x="662514" y="1171813"/>
            <a:ext cx="10803230" cy="1928733"/>
          </a:xfrm>
          <a:prstGeom prst="rect">
            <a:avLst/>
          </a:prstGeom>
          <a:noFill/>
        </p:spPr>
        <p:txBody>
          <a:bodyPr wrap="square" rtlCol="0">
            <a:spAutoFit/>
          </a:bodyPr>
          <a:lstStyle/>
          <a:p>
            <a:pPr>
              <a:lnSpc>
                <a:spcPct val="120000"/>
              </a:lnSpc>
            </a:pPr>
            <a:r>
              <a:rPr lang="en-US" altLang="zh-CN" sz="2000" dirty="0" smtClean="0">
                <a:sym typeface="Wingdings"/>
              </a:rPr>
              <a:t>reduce </a:t>
            </a:r>
            <a:r>
              <a:rPr lang="zh-CN" altLang="en-US" sz="2000" dirty="0" smtClean="0">
                <a:sym typeface="Wingdings"/>
              </a:rPr>
              <a:t>操作符对</a:t>
            </a:r>
            <a:r>
              <a:rPr lang="zh-CN" altLang="en-US" sz="2000" dirty="0">
                <a:sym typeface="Wingdings"/>
              </a:rPr>
              <a:t>原始 </a:t>
            </a:r>
            <a:r>
              <a:rPr lang="en-US" altLang="zh-CN" sz="2000" dirty="0">
                <a:sym typeface="Wingdings"/>
              </a:rPr>
              <a:t>Observable </a:t>
            </a:r>
            <a:r>
              <a:rPr lang="zh-CN" altLang="en-US" sz="2000" dirty="0">
                <a:sym typeface="Wingdings"/>
              </a:rPr>
              <a:t>发射数据的第一项应用一个函数，然后再将这个函数的返回值与第二项数据一起传递给函数</a:t>
            </a:r>
            <a:r>
              <a:rPr lang="zh-CN" altLang="en-US" sz="2000" dirty="0" smtClean="0">
                <a:sym typeface="Wingdings"/>
              </a:rPr>
              <a:t>，以此类推</a:t>
            </a:r>
            <a:r>
              <a:rPr lang="zh-CN" altLang="en-US" sz="2000" dirty="0">
                <a:sym typeface="Wingdings"/>
              </a:rPr>
              <a:t>，持续这个过</a:t>
            </a:r>
            <a:r>
              <a:rPr lang="zh-CN" altLang="en-US" sz="2000" dirty="0" smtClean="0">
                <a:sym typeface="Wingdings"/>
              </a:rPr>
              <a:t>程直到原始 </a:t>
            </a:r>
            <a:r>
              <a:rPr lang="en-US" altLang="zh-CN" sz="2000" dirty="0">
                <a:sym typeface="Wingdings"/>
              </a:rPr>
              <a:t>Observable </a:t>
            </a:r>
            <a:r>
              <a:rPr lang="zh-CN" altLang="en-US" sz="2000" dirty="0">
                <a:sym typeface="Wingdings"/>
              </a:rPr>
              <a:t>发射它的最后一项数据并终止，此时 </a:t>
            </a:r>
            <a:r>
              <a:rPr lang="en-US" altLang="zh-CN" sz="2000" dirty="0">
                <a:sym typeface="Wingdings"/>
              </a:rPr>
              <a:t>reduce </a:t>
            </a:r>
            <a:r>
              <a:rPr lang="zh-CN" altLang="en-US" sz="2000" dirty="0">
                <a:sym typeface="Wingdings"/>
              </a:rPr>
              <a:t>返回的 </a:t>
            </a:r>
            <a:r>
              <a:rPr lang="en-US" altLang="zh-CN" sz="2000" dirty="0">
                <a:sym typeface="Wingdings"/>
              </a:rPr>
              <a:t>Observable </a:t>
            </a:r>
            <a:r>
              <a:rPr lang="zh-CN" altLang="en-US" sz="2000" dirty="0">
                <a:sym typeface="Wingdings"/>
              </a:rPr>
              <a:t>发射这个函数返回的最终值</a:t>
            </a:r>
            <a:r>
              <a:rPr lang="zh-CN" altLang="en-US" sz="2000" dirty="0" smtClean="0">
                <a:sym typeface="Wingdings"/>
              </a:rPr>
              <a:t>。</a:t>
            </a:r>
            <a:endParaRPr lang="en-US" altLang="zh-CN" sz="2000" dirty="0">
              <a:sym typeface="Wingdings"/>
            </a:endParaRPr>
          </a:p>
          <a:p>
            <a:pPr marL="342900" indent="-342900">
              <a:lnSpc>
                <a:spcPct val="120000"/>
              </a:lnSpc>
              <a:buFont typeface="Wingdings" charset="0"/>
              <a:buChar char=""/>
            </a:pPr>
            <a:r>
              <a:rPr lang="en-US" altLang="zh-CN" sz="2000" dirty="0" smtClean="0">
                <a:sym typeface="Wingdings"/>
              </a:rPr>
              <a:t>reduce</a:t>
            </a:r>
            <a:r>
              <a:rPr lang="en-US" altLang="zh-CN" sz="2000" dirty="0">
                <a:sym typeface="Wingdings"/>
              </a:rPr>
              <a:t>(Func2)</a:t>
            </a:r>
            <a:r>
              <a:rPr lang="en-US" altLang="zh-CN" sz="2000" dirty="0" smtClean="0">
                <a:sym typeface="Wingdings"/>
              </a:rPr>
              <a:t>)</a:t>
            </a:r>
          </a:p>
          <a:p>
            <a:pPr marL="342900" indent="-342900">
              <a:lnSpc>
                <a:spcPct val="120000"/>
              </a:lnSpc>
              <a:buFont typeface="Wingdings" charset="0"/>
              <a:buChar char=""/>
            </a:pPr>
            <a:r>
              <a:rPr lang="en-US" altLang="zh-CN" sz="2000" dirty="0" smtClean="0">
                <a:sym typeface="Wingdings"/>
              </a:rPr>
              <a:t>reduce(R, Func2)</a:t>
            </a:r>
            <a:endParaRPr lang="en-US" altLang="zh-CN" sz="2000" dirty="0" smtClean="0"/>
          </a:p>
        </p:txBody>
      </p:sp>
      <p:pic>
        <p:nvPicPr>
          <p:cNvPr id="4" name="图片 3"/>
          <p:cNvPicPr>
            <a:picLocks noChangeAspect="1"/>
          </p:cNvPicPr>
          <p:nvPr/>
        </p:nvPicPr>
        <p:blipFill>
          <a:blip r:embed="rId2"/>
          <a:stretch>
            <a:fillRect/>
          </a:stretch>
        </p:blipFill>
        <p:spPr>
          <a:xfrm>
            <a:off x="0" y="3316705"/>
            <a:ext cx="6160971" cy="3080486"/>
          </a:xfrm>
          <a:prstGeom prst="rect">
            <a:avLst/>
          </a:prstGeom>
        </p:spPr>
      </p:pic>
      <p:pic>
        <p:nvPicPr>
          <p:cNvPr id="5" name="图片 4"/>
          <p:cNvPicPr>
            <a:picLocks noChangeAspect="1"/>
          </p:cNvPicPr>
          <p:nvPr/>
        </p:nvPicPr>
        <p:blipFill>
          <a:blip r:embed="rId3"/>
          <a:stretch>
            <a:fillRect/>
          </a:stretch>
        </p:blipFill>
        <p:spPr>
          <a:xfrm>
            <a:off x="6006534" y="3255328"/>
            <a:ext cx="6187054" cy="3141863"/>
          </a:xfrm>
          <a:prstGeom prst="rect">
            <a:avLst/>
          </a:prstGeom>
        </p:spPr>
      </p:pic>
    </p:spTree>
    <p:extLst>
      <p:ext uri="{BB962C8B-B14F-4D97-AF65-F5344CB8AC3E}">
        <p14:creationId xmlns:p14="http://schemas.microsoft.com/office/powerpoint/2010/main" val="9013485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9962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repeat</a:t>
            </a:r>
          </a:p>
        </p:txBody>
      </p:sp>
      <p:sp>
        <p:nvSpPr>
          <p:cNvPr id="9" name="文本框 8"/>
          <p:cNvSpPr txBox="1"/>
          <p:nvPr/>
        </p:nvSpPr>
        <p:spPr>
          <a:xfrm>
            <a:off x="662514" y="1171813"/>
            <a:ext cx="10803230" cy="2667397"/>
          </a:xfrm>
          <a:prstGeom prst="rect">
            <a:avLst/>
          </a:prstGeom>
          <a:noFill/>
        </p:spPr>
        <p:txBody>
          <a:bodyPr wrap="square" rtlCol="0">
            <a:spAutoFit/>
          </a:bodyPr>
          <a:lstStyle/>
          <a:p>
            <a:pPr>
              <a:lnSpc>
                <a:spcPct val="120000"/>
              </a:lnSpc>
            </a:pPr>
            <a:r>
              <a:rPr lang="en-US" altLang="zh-CN" sz="2000" dirty="0"/>
              <a:t>repeat </a:t>
            </a:r>
            <a:r>
              <a:rPr lang="zh-CN" altLang="en-US" sz="2000" dirty="0"/>
              <a:t>操作符可以重复的发送源 </a:t>
            </a:r>
            <a:r>
              <a:rPr lang="en-US" altLang="zh-CN" sz="2000" dirty="0"/>
              <a:t>Observable </a:t>
            </a:r>
            <a:r>
              <a:rPr lang="zh-CN" altLang="en-US" sz="2000" dirty="0"/>
              <a:t>的数据序列，可以是无限发送，也可以指定发送次数</a:t>
            </a:r>
            <a:r>
              <a:rPr lang="zh-CN" altLang="en-US" sz="2000" dirty="0" smtClean="0"/>
              <a:t>。</a:t>
            </a:r>
            <a:r>
              <a:rPr lang="en-US" altLang="zh-CN" sz="2000" dirty="0" smtClean="0"/>
              <a:t>repeat </a:t>
            </a:r>
            <a:r>
              <a:rPr lang="zh-CN" altLang="en-US" sz="2000" dirty="0"/>
              <a:t>操作符默认在 </a:t>
            </a:r>
            <a:r>
              <a:rPr lang="en-US" altLang="zh-CN" sz="2000" dirty="0"/>
              <a:t>trampoline </a:t>
            </a:r>
            <a:r>
              <a:rPr lang="zh-CN" altLang="en-US" sz="2000" dirty="0"/>
              <a:t>调度器上执行。有一个变体可以通过可选参数指定 </a:t>
            </a:r>
            <a:r>
              <a:rPr lang="en-US" altLang="zh-CN" sz="2000" dirty="0"/>
              <a:t>Scheduler</a:t>
            </a:r>
            <a:r>
              <a:rPr lang="zh-CN" altLang="en-US" sz="2000" dirty="0" smtClean="0"/>
              <a:t>。</a:t>
            </a:r>
            <a:endParaRPr lang="en-US" altLang="zh-CN" sz="2000" dirty="0" smtClean="0"/>
          </a:p>
          <a:p>
            <a:pPr marL="342900" indent="-342900">
              <a:lnSpc>
                <a:spcPct val="120000"/>
              </a:lnSpc>
              <a:buFont typeface="Wingdings" charset="0"/>
              <a:buChar char=""/>
            </a:pPr>
            <a:r>
              <a:rPr lang="en-US" altLang="zh-CN" sz="2000" dirty="0" smtClean="0">
                <a:sym typeface="Wingdings"/>
              </a:rPr>
              <a:t>repeat()</a:t>
            </a:r>
          </a:p>
          <a:p>
            <a:pPr marL="342900" indent="-342900">
              <a:lnSpc>
                <a:spcPct val="120000"/>
              </a:lnSpc>
              <a:buFont typeface="Wingdings" charset="0"/>
              <a:buChar char=""/>
            </a:pPr>
            <a:r>
              <a:rPr lang="en-US" altLang="zh-CN" sz="2000" dirty="0" smtClean="0">
                <a:sym typeface="Wingdings"/>
              </a:rPr>
              <a:t>repeat(long)</a:t>
            </a:r>
          </a:p>
          <a:p>
            <a:pPr marL="342900" indent="-342900">
              <a:lnSpc>
                <a:spcPct val="120000"/>
              </a:lnSpc>
              <a:buFont typeface="Wingdings" charset="0"/>
              <a:buChar char=""/>
            </a:pPr>
            <a:r>
              <a:rPr lang="en-US" altLang="zh-CN" sz="2000" dirty="0" smtClean="0"/>
              <a:t>repeat(Scheduler)</a:t>
            </a:r>
          </a:p>
          <a:p>
            <a:pPr marL="342900" indent="-342900">
              <a:lnSpc>
                <a:spcPct val="120000"/>
              </a:lnSpc>
              <a:buFont typeface="Wingdings" charset="0"/>
              <a:buChar char=""/>
            </a:pPr>
            <a:r>
              <a:rPr lang="en-US" altLang="zh-CN" sz="2000" dirty="0" smtClean="0"/>
              <a:t>repeat(long, Scheduler)</a:t>
            </a:r>
          </a:p>
        </p:txBody>
      </p:sp>
    </p:spTree>
    <p:extLst>
      <p:ext uri="{BB962C8B-B14F-4D97-AF65-F5344CB8AC3E}">
        <p14:creationId xmlns:p14="http://schemas.microsoft.com/office/powerpoint/2010/main" val="2601049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9962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repeat</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sym typeface="Wingdings"/>
              </a:rPr>
              <a:t>repeat()</a:t>
            </a:r>
            <a:r>
              <a:rPr lang="zh-CN" altLang="en-US" sz="2000" dirty="0">
                <a:sym typeface="Wingdings"/>
              </a:rPr>
              <a:t>、</a:t>
            </a:r>
            <a:r>
              <a:rPr lang="en-US" altLang="zh-CN" sz="2000" dirty="0" smtClean="0"/>
              <a:t>repeat</a:t>
            </a:r>
            <a:r>
              <a:rPr lang="en-US" altLang="zh-CN" sz="2000" dirty="0"/>
              <a:t>(Scheduler</a:t>
            </a:r>
            <a:r>
              <a:rPr lang="en-US" altLang="zh-CN" sz="2000" dirty="0" smtClean="0"/>
              <a:t>)</a:t>
            </a:r>
            <a:r>
              <a:rPr lang="zh-CN" altLang="en-US" sz="2000" dirty="0" smtClean="0"/>
              <a:t>，</a:t>
            </a:r>
            <a:r>
              <a:rPr lang="zh-CN" altLang="en-US" sz="2000" dirty="0" smtClean="0">
                <a:sym typeface="Wingdings"/>
              </a:rPr>
              <a:t>将会无限发送源 </a:t>
            </a:r>
            <a:r>
              <a:rPr lang="en-US" altLang="zh-CN" sz="2000" dirty="0" smtClean="0">
                <a:sym typeface="Wingdings"/>
              </a:rPr>
              <a:t>Observable</a:t>
            </a:r>
            <a:r>
              <a:rPr lang="zh-CN" altLang="en-US" sz="2000" dirty="0" smtClean="0">
                <a:sym typeface="Wingdings"/>
              </a:rPr>
              <a:t> 的数据。</a:t>
            </a:r>
            <a:endParaRPr lang="en-US" altLang="zh-CN" sz="2000" dirty="0" smtClean="0">
              <a:sym typeface="Wingdings"/>
            </a:endParaRPr>
          </a:p>
        </p:txBody>
      </p:sp>
      <p:pic>
        <p:nvPicPr>
          <p:cNvPr id="2" name="图片 1"/>
          <p:cNvPicPr>
            <a:picLocks noChangeAspect="1"/>
          </p:cNvPicPr>
          <p:nvPr/>
        </p:nvPicPr>
        <p:blipFill>
          <a:blip r:embed="rId2"/>
          <a:stretch>
            <a:fillRect/>
          </a:stretch>
        </p:blipFill>
        <p:spPr>
          <a:xfrm>
            <a:off x="1372949" y="2195936"/>
            <a:ext cx="8403780" cy="4004927"/>
          </a:xfrm>
          <a:prstGeom prst="rect">
            <a:avLst/>
          </a:prstGeom>
        </p:spPr>
      </p:pic>
    </p:spTree>
    <p:extLst>
      <p:ext uri="{BB962C8B-B14F-4D97-AF65-F5344CB8AC3E}">
        <p14:creationId xmlns:p14="http://schemas.microsoft.com/office/powerpoint/2010/main" val="34949708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99624"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repeat</a:t>
            </a:r>
          </a:p>
        </p:txBody>
      </p:sp>
      <p:sp>
        <p:nvSpPr>
          <p:cNvPr id="9" name="文本框 8"/>
          <p:cNvSpPr txBox="1"/>
          <p:nvPr/>
        </p:nvSpPr>
        <p:spPr>
          <a:xfrm>
            <a:off x="662514" y="1171813"/>
            <a:ext cx="10803230" cy="451406"/>
          </a:xfrm>
          <a:prstGeom prst="rect">
            <a:avLst/>
          </a:prstGeom>
          <a:noFill/>
        </p:spPr>
        <p:txBody>
          <a:bodyPr wrap="square" rtlCol="0">
            <a:spAutoFit/>
          </a:bodyPr>
          <a:lstStyle/>
          <a:p>
            <a:pPr>
              <a:lnSpc>
                <a:spcPct val="120000"/>
              </a:lnSpc>
            </a:pPr>
            <a:r>
              <a:rPr lang="en-US" altLang="zh-CN" sz="2000" dirty="0" smtClean="0">
                <a:sym typeface="Wingdings"/>
              </a:rPr>
              <a:t>repeat(long)</a:t>
            </a:r>
            <a:r>
              <a:rPr lang="zh-CN" altLang="en-US" sz="2000" dirty="0">
                <a:sym typeface="Wingdings"/>
              </a:rPr>
              <a:t>、</a:t>
            </a:r>
            <a:r>
              <a:rPr lang="en-US" altLang="zh-CN" sz="2000" dirty="0" smtClean="0"/>
              <a:t>repeat</a:t>
            </a:r>
            <a:r>
              <a:rPr lang="en-US" altLang="zh-CN" sz="2000" dirty="0"/>
              <a:t>(long, Scheduler</a:t>
            </a:r>
            <a:r>
              <a:rPr lang="en-US" altLang="zh-CN" sz="2000" dirty="0" smtClean="0"/>
              <a:t>)</a:t>
            </a:r>
            <a:r>
              <a:rPr lang="zh-CN" altLang="en-US" sz="2000" dirty="0"/>
              <a:t>，</a:t>
            </a:r>
            <a:r>
              <a:rPr lang="zh-CN" altLang="en-US" sz="2000" dirty="0" smtClean="0">
                <a:sym typeface="Wingdings"/>
              </a:rPr>
              <a:t>根据指定次数重复发送源 </a:t>
            </a:r>
            <a:r>
              <a:rPr lang="en-US" altLang="zh-CN" sz="2000" dirty="0" smtClean="0">
                <a:sym typeface="Wingdings"/>
              </a:rPr>
              <a:t>Observable</a:t>
            </a:r>
            <a:r>
              <a:rPr lang="zh-CN" altLang="en-US" sz="2000" dirty="0" smtClean="0">
                <a:sym typeface="Wingdings"/>
              </a:rPr>
              <a:t> 的数据。</a:t>
            </a:r>
            <a:endParaRPr lang="en-US" altLang="zh-CN" sz="2000" dirty="0" smtClean="0"/>
          </a:p>
        </p:txBody>
      </p:sp>
      <p:pic>
        <p:nvPicPr>
          <p:cNvPr id="4" name="图片 3"/>
          <p:cNvPicPr>
            <a:picLocks noChangeAspect="1"/>
          </p:cNvPicPr>
          <p:nvPr/>
        </p:nvPicPr>
        <p:blipFill>
          <a:blip r:embed="rId2"/>
          <a:stretch>
            <a:fillRect/>
          </a:stretch>
        </p:blipFill>
        <p:spPr>
          <a:xfrm>
            <a:off x="1454014" y="1969507"/>
            <a:ext cx="9214434" cy="4463241"/>
          </a:xfrm>
          <a:prstGeom prst="rect">
            <a:avLst/>
          </a:prstGeom>
        </p:spPr>
      </p:pic>
    </p:spTree>
    <p:extLst>
      <p:ext uri="{BB962C8B-B14F-4D97-AF65-F5344CB8AC3E}">
        <p14:creationId xmlns:p14="http://schemas.microsoft.com/office/powerpoint/2010/main" val="23928057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6144581"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repeatWhen</a:t>
            </a:r>
          </a:p>
        </p:txBody>
      </p:sp>
      <p:sp>
        <p:nvSpPr>
          <p:cNvPr id="9" name="文本框 8"/>
          <p:cNvSpPr txBox="1"/>
          <p:nvPr/>
        </p:nvSpPr>
        <p:spPr>
          <a:xfrm>
            <a:off x="662514" y="1171813"/>
            <a:ext cx="10803230" cy="2298065"/>
          </a:xfrm>
          <a:prstGeom prst="rect">
            <a:avLst/>
          </a:prstGeom>
          <a:noFill/>
        </p:spPr>
        <p:txBody>
          <a:bodyPr wrap="square" rtlCol="0">
            <a:spAutoFit/>
          </a:bodyPr>
          <a:lstStyle/>
          <a:p>
            <a:pPr>
              <a:lnSpc>
                <a:spcPct val="120000"/>
              </a:lnSpc>
            </a:pPr>
            <a:r>
              <a:rPr lang="en-US" altLang="zh-CN" sz="2000" dirty="0">
                <a:sym typeface="Wingdings"/>
              </a:rPr>
              <a:t>repeatWhen </a:t>
            </a:r>
            <a:r>
              <a:rPr lang="zh-CN" altLang="en-US" sz="2000" dirty="0">
                <a:sym typeface="Wingdings"/>
              </a:rPr>
              <a:t>操作符 和 </a:t>
            </a:r>
            <a:r>
              <a:rPr lang="en-US" altLang="zh-CN" sz="2000" dirty="0">
                <a:sym typeface="Wingdings"/>
              </a:rPr>
              <a:t>repeat </a:t>
            </a:r>
            <a:r>
              <a:rPr lang="zh-CN" altLang="en-US" sz="2000" dirty="0">
                <a:sym typeface="Wingdings"/>
              </a:rPr>
              <a:t>有些相似，不同的是缓存和重放原始 </a:t>
            </a:r>
            <a:r>
              <a:rPr lang="en-US" altLang="zh-CN" sz="2000" dirty="0">
                <a:sym typeface="Wingdings"/>
              </a:rPr>
              <a:t>Observable </a:t>
            </a:r>
            <a:r>
              <a:rPr lang="zh-CN" altLang="en-US" sz="2000" dirty="0">
                <a:sym typeface="Wingdings"/>
              </a:rPr>
              <a:t>的数据序列，而是有条件的重新订阅和发射源 </a:t>
            </a:r>
            <a:r>
              <a:rPr lang="en-US" altLang="zh-CN" sz="2000" dirty="0">
                <a:sym typeface="Wingdings"/>
              </a:rPr>
              <a:t>Observable</a:t>
            </a:r>
            <a:r>
              <a:rPr lang="zh-CN" altLang="en-US" sz="2000" dirty="0" smtClean="0">
                <a:sym typeface="Wingdings"/>
              </a:rPr>
              <a:t>。将</a:t>
            </a:r>
            <a:r>
              <a:rPr lang="zh-CN" altLang="en-US" sz="2000" dirty="0">
                <a:sym typeface="Wingdings"/>
              </a:rPr>
              <a:t>原始 </a:t>
            </a:r>
            <a:r>
              <a:rPr lang="en-US" altLang="zh-CN" sz="2000" dirty="0">
                <a:sym typeface="Wingdings"/>
              </a:rPr>
              <a:t>Observable </a:t>
            </a:r>
            <a:r>
              <a:rPr lang="zh-CN" altLang="en-US" sz="2000" dirty="0">
                <a:sym typeface="Wingdings"/>
              </a:rPr>
              <a:t>的终止通知（完成或错误）当做一个 </a:t>
            </a:r>
            <a:r>
              <a:rPr lang="en-US" altLang="zh-CN" sz="2000" dirty="0">
                <a:sym typeface="Wingdings"/>
              </a:rPr>
              <a:t>void </a:t>
            </a:r>
            <a:r>
              <a:rPr lang="zh-CN" altLang="en-US" sz="2000" dirty="0">
                <a:sym typeface="Wingdings"/>
              </a:rPr>
              <a:t>数据传递给一个通知处理器，它以此来决定是否要重新订阅和发射源 </a:t>
            </a:r>
            <a:r>
              <a:rPr lang="en-US" altLang="zh-CN" sz="2000" dirty="0">
                <a:sym typeface="Wingdings"/>
              </a:rPr>
              <a:t>Observable</a:t>
            </a:r>
            <a:r>
              <a:rPr lang="zh-CN" altLang="en-US" sz="2000" dirty="0" smtClean="0">
                <a:sym typeface="Wingdings"/>
              </a:rPr>
              <a:t>。这个通知处理器就像一个 </a:t>
            </a:r>
            <a:r>
              <a:rPr lang="en-US" altLang="zh-CN" sz="2000" dirty="0">
                <a:sym typeface="Wingdings"/>
              </a:rPr>
              <a:t>Observable </a:t>
            </a:r>
            <a:r>
              <a:rPr lang="zh-CN" altLang="en-US" sz="2000" dirty="0">
                <a:sym typeface="Wingdings"/>
              </a:rPr>
              <a:t>操作符，接受一个发射 </a:t>
            </a:r>
            <a:r>
              <a:rPr lang="en-US" altLang="zh-CN" sz="2000" dirty="0">
                <a:sym typeface="Wingdings"/>
              </a:rPr>
              <a:t>void </a:t>
            </a:r>
            <a:r>
              <a:rPr lang="zh-CN" altLang="en-US" sz="2000" dirty="0">
                <a:sym typeface="Wingdings"/>
              </a:rPr>
              <a:t>通知的 </a:t>
            </a:r>
            <a:r>
              <a:rPr lang="en-US" altLang="zh-CN" sz="2000" dirty="0">
                <a:sym typeface="Wingdings"/>
              </a:rPr>
              <a:t>Observable </a:t>
            </a:r>
            <a:r>
              <a:rPr lang="zh-CN" altLang="en-US" sz="2000" dirty="0">
                <a:sym typeface="Wingdings"/>
              </a:rPr>
              <a:t>为输入</a:t>
            </a:r>
            <a:r>
              <a:rPr lang="zh-CN" altLang="en-US" sz="2000" dirty="0" smtClean="0">
                <a:sym typeface="Wingdings"/>
              </a:rPr>
              <a:t>，返回一个发</a:t>
            </a:r>
            <a:r>
              <a:rPr lang="zh-CN" altLang="en-US" sz="2000" dirty="0">
                <a:sym typeface="Wingdings"/>
              </a:rPr>
              <a:t>射 </a:t>
            </a:r>
            <a:r>
              <a:rPr lang="en-US" altLang="zh-CN" sz="2000" dirty="0">
                <a:sym typeface="Wingdings"/>
              </a:rPr>
              <a:t>void </a:t>
            </a:r>
            <a:r>
              <a:rPr lang="zh-CN" altLang="en-US" sz="2000" dirty="0">
                <a:sym typeface="Wingdings"/>
              </a:rPr>
              <a:t>数据（意思是，重新订阅和发射源 </a:t>
            </a:r>
            <a:r>
              <a:rPr lang="en-US" altLang="zh-CN" sz="2000" dirty="0">
                <a:sym typeface="Wingdings"/>
              </a:rPr>
              <a:t>Observable</a:t>
            </a:r>
            <a:r>
              <a:rPr lang="zh-CN" altLang="en-US" sz="2000" dirty="0">
                <a:sym typeface="Wingdings"/>
              </a:rPr>
              <a:t>）或者直接终止（意思是，使用 </a:t>
            </a:r>
            <a:r>
              <a:rPr lang="en-US" altLang="zh-CN" sz="2000" dirty="0">
                <a:sym typeface="Wingdings"/>
              </a:rPr>
              <a:t>repeatWhen </a:t>
            </a:r>
            <a:r>
              <a:rPr lang="zh-CN" altLang="en-US" sz="2000" dirty="0">
                <a:sym typeface="Wingdings"/>
              </a:rPr>
              <a:t>终止发射数据）的 </a:t>
            </a:r>
            <a:r>
              <a:rPr lang="en-US" altLang="zh-CN" sz="2000" dirty="0">
                <a:sym typeface="Wingdings"/>
              </a:rPr>
              <a:t>Observable</a:t>
            </a:r>
            <a:r>
              <a:rPr lang="zh-CN" altLang="en-US" sz="2000" dirty="0">
                <a:sym typeface="Wingdings"/>
              </a:rPr>
              <a:t>。</a:t>
            </a:r>
            <a:endParaRPr lang="en-US" altLang="zh-CN" sz="2000" dirty="0" smtClean="0"/>
          </a:p>
        </p:txBody>
      </p:sp>
      <p:pic>
        <p:nvPicPr>
          <p:cNvPr id="2" name="图片 1"/>
          <p:cNvPicPr>
            <a:picLocks noChangeAspect="1"/>
          </p:cNvPicPr>
          <p:nvPr/>
        </p:nvPicPr>
        <p:blipFill>
          <a:blip r:embed="rId2"/>
          <a:stretch>
            <a:fillRect/>
          </a:stretch>
        </p:blipFill>
        <p:spPr>
          <a:xfrm>
            <a:off x="3490118" y="3347847"/>
            <a:ext cx="5224414" cy="3510153"/>
          </a:xfrm>
          <a:prstGeom prst="rect">
            <a:avLst/>
          </a:prstGeom>
        </p:spPr>
      </p:pic>
    </p:spTree>
    <p:extLst>
      <p:ext uri="{BB962C8B-B14F-4D97-AF65-F5344CB8AC3E}">
        <p14:creationId xmlns:p14="http://schemas.microsoft.com/office/powerpoint/2010/main" val="16564940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3036729"/>
          </a:xfrm>
          <a:prstGeom prst="rect">
            <a:avLst/>
          </a:prstGeom>
          <a:noFill/>
        </p:spPr>
        <p:txBody>
          <a:bodyPr wrap="square" rtlCol="0">
            <a:spAutoFit/>
          </a:bodyPr>
          <a:lstStyle/>
          <a:p>
            <a:pPr>
              <a:lnSpc>
                <a:spcPct val="120000"/>
              </a:lnSpc>
            </a:pPr>
            <a:r>
              <a:rPr lang="en-US" altLang="zh-CN" sz="2000" dirty="0" smtClean="0">
                <a:sym typeface="Wingdings"/>
              </a:rPr>
              <a:t>replay</a:t>
            </a:r>
            <a:r>
              <a:rPr lang="zh-CN" altLang="en-US" sz="2000" dirty="0" smtClean="0">
                <a:sym typeface="Wingdings"/>
              </a:rPr>
              <a:t> 操作符可以保证</a:t>
            </a:r>
            <a:r>
              <a:rPr lang="zh-CN" altLang="en-US" sz="2000" dirty="0">
                <a:sym typeface="Wingdings"/>
              </a:rPr>
              <a:t>所有的观察者收到相同的数据序列，</a:t>
            </a:r>
            <a:r>
              <a:rPr lang="zh-CN" altLang="en-US" sz="2000" dirty="0" smtClean="0">
                <a:sym typeface="Wingdings"/>
              </a:rPr>
              <a:t>即使它们在 </a:t>
            </a:r>
            <a:r>
              <a:rPr lang="en-US" altLang="zh-CN" sz="2000" dirty="0" smtClean="0">
                <a:sym typeface="Wingdings"/>
              </a:rPr>
              <a:t>Observable</a:t>
            </a:r>
            <a:r>
              <a:rPr lang="zh-CN" altLang="en-US" sz="2000" dirty="0" smtClean="0">
                <a:sym typeface="Wingdings"/>
              </a:rPr>
              <a:t> 开始发射数据之后才订阅。</a:t>
            </a:r>
            <a:endParaRPr lang="en-US" altLang="zh-CN" sz="2000" dirty="0" smtClean="0">
              <a:sym typeface="Wingdings"/>
            </a:endParaRPr>
          </a:p>
          <a:p>
            <a:pPr>
              <a:lnSpc>
                <a:spcPct val="120000"/>
              </a:lnSpc>
            </a:pPr>
            <a:r>
              <a:rPr lang="zh-CN" altLang="en-US" sz="2000" dirty="0"/>
              <a:t>可连接</a:t>
            </a:r>
            <a:r>
              <a:rPr lang="zh-CN" altLang="en-US" sz="2000" dirty="0" smtClean="0"/>
              <a:t>的 </a:t>
            </a:r>
            <a:r>
              <a:rPr lang="en-US" altLang="zh-CN" sz="2000" dirty="0" smtClean="0"/>
              <a:t>Observable (</a:t>
            </a:r>
            <a:r>
              <a:rPr lang="en-US" altLang="zh-CN" sz="2000" dirty="0"/>
              <a:t>ConnectableObservable</a:t>
            </a:r>
            <a:r>
              <a:rPr lang="en-US" altLang="zh-CN" sz="2000" dirty="0" smtClean="0"/>
              <a:t>)</a:t>
            </a:r>
            <a:r>
              <a:rPr lang="zh-CN" altLang="en-US" sz="2000" dirty="0"/>
              <a:t>与</a:t>
            </a:r>
            <a:r>
              <a:rPr lang="zh-CN" altLang="en-US" sz="2000" dirty="0" smtClean="0"/>
              <a:t>普通的</a:t>
            </a:r>
            <a:r>
              <a:rPr lang="en-US" altLang="zh-CN" sz="2000" dirty="0" smtClean="0"/>
              <a:t> Observable </a:t>
            </a:r>
            <a:r>
              <a:rPr lang="zh-CN" altLang="en-US" sz="2000" dirty="0" smtClean="0"/>
              <a:t>差</a:t>
            </a:r>
            <a:r>
              <a:rPr lang="zh-CN" altLang="en-US" sz="2000" dirty="0"/>
              <a:t>不多，不过它并不会在被订阅时开始发射数据，而是直到使用</a:t>
            </a:r>
            <a:r>
              <a:rPr lang="zh-CN" altLang="en-US" sz="2000" dirty="0" smtClean="0"/>
              <a:t>了</a:t>
            </a:r>
            <a:r>
              <a:rPr lang="en-US" altLang="zh-CN" sz="2000" dirty="0" smtClean="0"/>
              <a:t> connect </a:t>
            </a:r>
            <a:r>
              <a:rPr lang="zh-CN" altLang="en-US" sz="2000" dirty="0" smtClean="0"/>
              <a:t>操作符时才会开</a:t>
            </a:r>
            <a:r>
              <a:rPr lang="zh-CN" altLang="en-US" sz="2000" dirty="0"/>
              <a:t>始。用这种方法，</a:t>
            </a:r>
            <a:r>
              <a:rPr lang="zh-CN" altLang="en-US" sz="2000" dirty="0" smtClean="0"/>
              <a:t>你可以在任何时候让一个</a:t>
            </a:r>
            <a:r>
              <a:rPr lang="en-US" altLang="zh-CN" sz="2000" dirty="0" smtClean="0"/>
              <a:t> Observable </a:t>
            </a:r>
            <a:r>
              <a:rPr lang="zh-CN" altLang="en-US" sz="2000" dirty="0" smtClean="0"/>
              <a:t>开始发射数据</a:t>
            </a:r>
            <a:r>
              <a:rPr lang="zh-CN" altLang="en-US" sz="2000" dirty="0"/>
              <a:t>。  </a:t>
            </a:r>
            <a:r>
              <a:rPr lang="zh-CN" altLang="en-US" sz="2000" dirty="0" smtClean="0"/>
              <a:t>如果在将一个</a:t>
            </a:r>
            <a:r>
              <a:rPr lang="en-US" altLang="zh-CN" sz="2000" dirty="0" smtClean="0"/>
              <a:t> Observable </a:t>
            </a:r>
            <a:r>
              <a:rPr lang="zh-CN" altLang="en-US" sz="2000" dirty="0" smtClean="0"/>
              <a:t>转换为</a:t>
            </a:r>
            <a:r>
              <a:rPr lang="en-US" altLang="zh-CN" sz="2000" dirty="0"/>
              <a:t>ConnectableObservable</a:t>
            </a:r>
            <a:r>
              <a:rPr lang="en-US" altLang="zh-CN" sz="2000" dirty="0" smtClean="0"/>
              <a:t> </a:t>
            </a:r>
            <a:r>
              <a:rPr lang="zh-CN" altLang="en-US" sz="2000" dirty="0" smtClean="0"/>
              <a:t>之前对它使用</a:t>
            </a:r>
            <a:r>
              <a:rPr lang="en-US" altLang="zh-CN" sz="2000" dirty="0" smtClean="0"/>
              <a:t> replay </a:t>
            </a:r>
            <a:r>
              <a:rPr lang="zh-CN" altLang="en-US" sz="2000" dirty="0" smtClean="0"/>
              <a:t>操作</a:t>
            </a:r>
            <a:r>
              <a:rPr lang="zh-CN" altLang="en-US" sz="2000" dirty="0"/>
              <a:t>符，产</a:t>
            </a:r>
            <a:r>
              <a:rPr lang="zh-CN" altLang="en-US" sz="2000" dirty="0" smtClean="0"/>
              <a:t>生的这个</a:t>
            </a:r>
            <a:r>
              <a:rPr lang="en-US" altLang="zh-CN" sz="2000" dirty="0" smtClean="0"/>
              <a:t> ConnectableObservable </a:t>
            </a:r>
            <a:r>
              <a:rPr lang="zh-CN" altLang="en-US" sz="2000" dirty="0" smtClean="0"/>
              <a:t>将总是发</a:t>
            </a:r>
            <a:r>
              <a:rPr lang="zh-CN" altLang="en-US" sz="2000" dirty="0"/>
              <a:t>射完整的数据序列给任何未来的观察者，即使那些观察</a:t>
            </a:r>
            <a:r>
              <a:rPr lang="zh-CN" altLang="en-US" sz="2000" dirty="0" smtClean="0"/>
              <a:t>者在这个</a:t>
            </a:r>
            <a:r>
              <a:rPr lang="en-US" altLang="zh-CN" sz="2000" dirty="0" smtClean="0"/>
              <a:t> Observable </a:t>
            </a:r>
            <a:r>
              <a:rPr lang="zh-CN" altLang="en-US" sz="2000" dirty="0" smtClean="0"/>
              <a:t>开始给其它观察</a:t>
            </a:r>
            <a:r>
              <a:rPr lang="zh-CN" altLang="en-US" sz="2000" dirty="0"/>
              <a:t>者发射数据之后才订阅</a:t>
            </a:r>
            <a:r>
              <a:rPr lang="zh-CN" altLang="en-US" sz="2000" dirty="0" smtClean="0"/>
              <a:t>。</a:t>
            </a:r>
            <a:endParaRPr lang="en-US" altLang="zh-CN" sz="2000" dirty="0" smtClean="0"/>
          </a:p>
        </p:txBody>
      </p:sp>
    </p:spTree>
    <p:extLst>
      <p:ext uri="{BB962C8B-B14F-4D97-AF65-F5344CB8AC3E}">
        <p14:creationId xmlns:p14="http://schemas.microsoft.com/office/powerpoint/2010/main" val="24928377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669946" y="503853"/>
            <a:ext cx="0" cy="475861"/>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6" name="直线连接符 5"/>
          <p:cNvCxnSpPr/>
          <p:nvPr/>
        </p:nvCxnSpPr>
        <p:spPr>
          <a:xfrm>
            <a:off x="692829" y="503853"/>
            <a:ext cx="0" cy="475861"/>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文本框 9"/>
          <p:cNvSpPr txBox="1"/>
          <p:nvPr/>
        </p:nvSpPr>
        <p:spPr>
          <a:xfrm>
            <a:off x="875215" y="387841"/>
            <a:ext cx="4625485" cy="707886"/>
          </a:xfrm>
          <a:prstGeom prst="rect">
            <a:avLst/>
          </a:prstGeom>
          <a:noFill/>
        </p:spPr>
        <p:txBody>
          <a:bodyPr wrap="none" rtlCol="0">
            <a:spAutoFit/>
          </a:bodyPr>
          <a:lstStyle/>
          <a:p>
            <a:r>
              <a:rPr lang="en-US" altLang="zh-CN" sz="4000" dirty="0" smtClean="0">
                <a:solidFill>
                  <a:srgbClr val="FFFFFF"/>
                </a:solidFill>
                <a:latin typeface="+mj-ea"/>
                <a:ea typeface="+mj-ea"/>
                <a:sym typeface="Wingdings"/>
              </a:rPr>
              <a:t>Observable replay</a:t>
            </a:r>
          </a:p>
        </p:txBody>
      </p:sp>
      <p:sp>
        <p:nvSpPr>
          <p:cNvPr id="9" name="文本框 8"/>
          <p:cNvSpPr txBox="1"/>
          <p:nvPr/>
        </p:nvSpPr>
        <p:spPr>
          <a:xfrm>
            <a:off x="662514" y="1171813"/>
            <a:ext cx="10803230" cy="3406061"/>
          </a:xfrm>
          <a:prstGeom prst="rect">
            <a:avLst/>
          </a:prstGeom>
          <a:noFill/>
        </p:spPr>
        <p:txBody>
          <a:bodyPr wrap="square" rtlCol="0">
            <a:spAutoFit/>
          </a:bodyPr>
          <a:lstStyle/>
          <a:p>
            <a:pPr>
              <a:lnSpc>
                <a:spcPct val="120000"/>
              </a:lnSpc>
            </a:pPr>
            <a:r>
              <a:rPr lang="en-US" altLang="zh-CN" sz="2000" dirty="0" smtClean="0">
                <a:sym typeface="Wingdings"/>
              </a:rPr>
              <a:t>replay</a:t>
            </a:r>
            <a:r>
              <a:rPr lang="zh-CN" altLang="en-US" sz="2000" dirty="0" smtClean="0">
                <a:sym typeface="Wingdings"/>
              </a:rPr>
              <a:t> 操作符有以下几种变体</a:t>
            </a:r>
            <a:r>
              <a:rPr lang="zh-CN" altLang="zh-CN" sz="2000" dirty="0" smtClean="0">
                <a:sym typeface="Wingdings"/>
              </a:rPr>
              <a:t>：</a:t>
            </a:r>
            <a:endParaRPr lang="en-US" altLang="zh-CN" sz="2000" dirty="0" smtClean="0"/>
          </a:p>
          <a:p>
            <a:pPr marL="342900" indent="-342900">
              <a:lnSpc>
                <a:spcPct val="120000"/>
              </a:lnSpc>
              <a:buFont typeface="Wingdings" charset="0"/>
              <a:buChar char=""/>
            </a:pPr>
            <a:r>
              <a:rPr lang="en-US" altLang="zh-CN" sz="2000" dirty="0" smtClean="0"/>
              <a:t>replay()</a:t>
            </a:r>
          </a:p>
          <a:p>
            <a:pPr marL="342900" indent="-342900">
              <a:lnSpc>
                <a:spcPct val="120000"/>
              </a:lnSpc>
              <a:buFont typeface="Wingdings" charset="0"/>
              <a:buChar char=""/>
            </a:pPr>
            <a:r>
              <a:rPr lang="en-US" altLang="zh-CN" sz="2000" dirty="0" smtClean="0"/>
              <a:t>replay(int)</a:t>
            </a:r>
          </a:p>
          <a:p>
            <a:pPr marL="342900" indent="-342900">
              <a:lnSpc>
                <a:spcPct val="120000"/>
              </a:lnSpc>
              <a:buFont typeface="Wingdings" charset="0"/>
              <a:buChar char=""/>
            </a:pPr>
            <a:r>
              <a:rPr lang="en-US" altLang="zh-CN" sz="2000" dirty="0" smtClean="0"/>
              <a:t>replay(long, TimeUnit)</a:t>
            </a:r>
          </a:p>
          <a:p>
            <a:pPr marL="342900" indent="-342900">
              <a:lnSpc>
                <a:spcPct val="120000"/>
              </a:lnSpc>
              <a:buFont typeface="Wingdings" charset="0"/>
              <a:buChar char=""/>
            </a:pPr>
            <a:r>
              <a:rPr lang="en-US" altLang="zh-CN" sz="2000" dirty="0" smtClean="0"/>
              <a:t>replay(int, long, TimeUnit)</a:t>
            </a:r>
          </a:p>
          <a:p>
            <a:pPr marL="342900" indent="-342900">
              <a:lnSpc>
                <a:spcPct val="120000"/>
              </a:lnSpc>
              <a:buFont typeface="Wingdings" charset="0"/>
              <a:buChar char=""/>
            </a:pPr>
            <a:r>
              <a:rPr lang="en-US" altLang="zh-CN" sz="2000" dirty="0" smtClean="0"/>
              <a:t>replay(Func1)</a:t>
            </a:r>
          </a:p>
          <a:p>
            <a:pPr marL="342900" indent="-342900">
              <a:lnSpc>
                <a:spcPct val="120000"/>
              </a:lnSpc>
              <a:buFont typeface="Wingdings" charset="0"/>
              <a:buChar char=""/>
            </a:pPr>
            <a:r>
              <a:rPr lang="en-US" altLang="zh-CN" sz="2000" dirty="0" smtClean="0"/>
              <a:t>replay(Func1,</a:t>
            </a:r>
            <a:r>
              <a:rPr lang="zh-CN" altLang="en-US" sz="2000" dirty="0" smtClean="0"/>
              <a:t> </a:t>
            </a:r>
            <a:r>
              <a:rPr lang="en-US" altLang="zh-CN" sz="2000" dirty="0" smtClean="0"/>
              <a:t>int)</a:t>
            </a:r>
          </a:p>
          <a:p>
            <a:pPr marL="342900" indent="-342900">
              <a:lnSpc>
                <a:spcPct val="120000"/>
              </a:lnSpc>
              <a:buFont typeface="Wingdings" charset="0"/>
              <a:buChar char=""/>
            </a:pPr>
            <a:r>
              <a:rPr lang="en-US" altLang="zh-CN" sz="2000" dirty="0" smtClean="0"/>
              <a:t>replay(Func1,</a:t>
            </a:r>
            <a:r>
              <a:rPr lang="zh-CN" altLang="en-US" sz="2000" dirty="0" smtClean="0"/>
              <a:t> </a:t>
            </a:r>
            <a:r>
              <a:rPr lang="en-US" altLang="zh-CN" sz="2000" dirty="0" smtClean="0"/>
              <a:t>long,</a:t>
            </a:r>
            <a:r>
              <a:rPr lang="zh-CN" altLang="en-US" sz="2000" dirty="0" smtClean="0"/>
              <a:t> </a:t>
            </a:r>
            <a:r>
              <a:rPr lang="en-US" altLang="zh-CN" sz="2000" dirty="0" smtClean="0"/>
              <a:t>TimeUnit)</a:t>
            </a:r>
          </a:p>
          <a:p>
            <a:pPr marL="342900" indent="-342900">
              <a:lnSpc>
                <a:spcPct val="120000"/>
              </a:lnSpc>
              <a:buFont typeface="Wingdings" charset="0"/>
              <a:buChar char=""/>
            </a:pPr>
            <a:r>
              <a:rPr lang="en-US" altLang="zh-CN" sz="2000" dirty="0" smtClean="0"/>
              <a:t>replay(Func1,</a:t>
            </a:r>
            <a:r>
              <a:rPr lang="zh-CN" altLang="en-US" sz="2000" dirty="0" smtClean="0"/>
              <a:t> </a:t>
            </a:r>
            <a:r>
              <a:rPr lang="en-US" altLang="zh-CN" sz="2000" dirty="0" smtClean="0"/>
              <a:t>int,</a:t>
            </a:r>
            <a:r>
              <a:rPr lang="zh-CN" altLang="en-US" sz="2000" dirty="0" smtClean="0"/>
              <a:t> </a:t>
            </a:r>
            <a:r>
              <a:rPr lang="en-US" altLang="zh-CN" sz="2000" dirty="0" smtClean="0"/>
              <a:t>long,</a:t>
            </a:r>
            <a:r>
              <a:rPr lang="zh-CN" altLang="en-US" sz="2000" dirty="0" smtClean="0"/>
              <a:t> </a:t>
            </a:r>
            <a:r>
              <a:rPr lang="en-US" altLang="zh-CN" sz="2000" dirty="0" smtClean="0"/>
              <a:t>TimeUnit))</a:t>
            </a:r>
          </a:p>
        </p:txBody>
      </p:sp>
    </p:spTree>
    <p:extLst>
      <p:ext uri="{BB962C8B-B14F-4D97-AF65-F5344CB8AC3E}">
        <p14:creationId xmlns:p14="http://schemas.microsoft.com/office/powerpoint/2010/main" val="30299571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schemas.openxmlformats.org/package/2006/metadata/core-properties"/>
    <ds:schemaRef ds:uri="http://schemas.microsoft.com/sharepoint/v3/fields"/>
    <ds:schemaRef ds:uri="http://purl.org/dc/term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14170</TotalTime>
  <Words>6618</Words>
  <Application>Microsoft Macintosh PowerPoint</Application>
  <PresentationFormat>自定义</PresentationFormat>
  <Paragraphs>657</Paragraphs>
  <Slides>191</Slides>
  <Notes>88</Notes>
  <HiddenSlides>0</HiddenSlides>
  <MMClips>0</MMClips>
  <ScaleCrop>false</ScaleCrop>
  <HeadingPairs>
    <vt:vector size="4" baseType="variant">
      <vt:variant>
        <vt:lpstr>主题</vt:lpstr>
      </vt:variant>
      <vt:variant>
        <vt:i4>1</vt:i4>
      </vt:variant>
      <vt:variant>
        <vt:lpstr>幻灯片标题</vt:lpstr>
      </vt:variant>
      <vt:variant>
        <vt:i4>191</vt:i4>
      </vt:variant>
    </vt:vector>
  </HeadingPairs>
  <TitlesOfParts>
    <vt:vector size="192"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Huang YK</cp:lastModifiedBy>
  <cp:revision>462</cp:revision>
  <dcterms:created xsi:type="dcterms:W3CDTF">2010-04-12T23:12:02Z</dcterms:created>
  <dcterms:modified xsi:type="dcterms:W3CDTF">2016-10-31T02:26:28Z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